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8288000" cy="10287000"/>
  <p:notesSz cx="6858000" cy="9144000"/>
  <p:embeddedFontLst>
    <p:embeddedFont>
      <p:font typeface="Arimo" panose="020B0604020202020204" pitchFamily="34" charset="0"/>
      <p:regular r:id="rId56"/>
    </p:embeddedFont>
    <p:embeddedFont>
      <p:font typeface="Arimo Bold" panose="020B0704020202020204" pitchFamily="34" charset="0"/>
      <p:regular r:id="rId57"/>
      <p:bold r:id="rId58"/>
    </p:embeddedFont>
    <p:embeddedFont>
      <p:font typeface="Poppins Light" panose="020B0604020202020204" pitchFamily="34" charset="0"/>
      <p:regular r:id="rId59"/>
    </p:embeddedFont>
    <p:embeddedFont>
      <p:font typeface="Times New Roman Bold" panose="02020803070505020304" pitchFamily="18"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20" autoAdjust="0"/>
  </p:normalViewPr>
  <p:slideViewPr>
    <p:cSldViewPr>
      <p:cViewPr varScale="1">
        <p:scale>
          <a:sx n="76" d="100"/>
          <a:sy n="76" d="100"/>
        </p:scale>
        <p:origin x="53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4.jpeg"/><Relationship Id="rId3" Type="http://schemas.openxmlformats.org/officeDocument/2006/relationships/image" Target="../media/image5.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sv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4.jpeg"/><Relationship Id="rId3" Type="http://schemas.openxmlformats.org/officeDocument/2006/relationships/image" Target="../media/image5.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sv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6.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6.png"/><Relationship Id="rId5" Type="http://schemas.openxmlformats.org/officeDocument/2006/relationships/image" Target="../media/image5.png"/><Relationship Id="rId10" Type="http://schemas.openxmlformats.org/officeDocument/2006/relationships/image" Target="../media/image80.svg"/><Relationship Id="rId4" Type="http://schemas.openxmlformats.org/officeDocument/2006/relationships/image" Target="../media/image4.sv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82.svg"/><Relationship Id="rId4" Type="http://schemas.openxmlformats.org/officeDocument/2006/relationships/image" Target="../media/image4.sv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3.png"/><Relationship Id="rId5" Type="http://schemas.openxmlformats.org/officeDocument/2006/relationships/image" Target="../media/image24.png"/><Relationship Id="rId10" Type="http://schemas.openxmlformats.org/officeDocument/2006/relationships/image" Target="../media/image37.svg"/><Relationship Id="rId4" Type="http://schemas.openxmlformats.org/officeDocument/2006/relationships/image" Target="../media/image23.sv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3.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2.png"/><Relationship Id="rId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23.svg"/><Relationship Id="rId9" Type="http://schemas.openxmlformats.org/officeDocument/2006/relationships/image" Target="../media/image30.png"/><Relationship Id="rId14" Type="http://schemas.openxmlformats.org/officeDocument/2006/relationships/image" Target="../media/image37.sv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7.svg"/><Relationship Id="rId4" Type="http://schemas.openxmlformats.org/officeDocument/2006/relationships/image" Target="../media/image23.sv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7.svg"/><Relationship Id="rId4" Type="http://schemas.openxmlformats.org/officeDocument/2006/relationships/image" Target="../media/image23.sv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5.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4.png"/><Relationship Id="rId5" Type="http://schemas.openxmlformats.org/officeDocument/2006/relationships/image" Target="../media/image24.png"/><Relationship Id="rId10" Type="http://schemas.openxmlformats.org/officeDocument/2006/relationships/image" Target="../media/image37.svg"/><Relationship Id="rId4" Type="http://schemas.openxmlformats.org/officeDocument/2006/relationships/image" Target="../media/image23.sv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86.png"/><Relationship Id="rId12" Type="http://schemas.openxmlformats.org/officeDocument/2006/relationships/image" Target="../media/image25.svg"/><Relationship Id="rId17" Type="http://schemas.openxmlformats.org/officeDocument/2006/relationships/image" Target="../media/image32.png"/><Relationship Id="rId2" Type="http://schemas.openxmlformats.org/officeDocument/2006/relationships/notesSlide" Target="../notesSlides/notesSlide26.xml"/><Relationship Id="rId16" Type="http://schemas.openxmlformats.org/officeDocument/2006/relationships/image" Target="../media/image31.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image" Target="../media/image23.svg"/><Relationship Id="rId19" Type="http://schemas.openxmlformats.org/officeDocument/2006/relationships/image" Target="../media/image36.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89.sv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89.sv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sv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svg"/></Relationships>
</file>

<file path=ppt/slides/_rels/slide3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0.png"/><Relationship Id="rId7"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1.sv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86.png"/><Relationship Id="rId12" Type="http://schemas.openxmlformats.org/officeDocument/2006/relationships/image" Target="../media/image25.svg"/><Relationship Id="rId17" Type="http://schemas.openxmlformats.org/officeDocument/2006/relationships/image" Target="../media/image32.png"/><Relationship Id="rId2" Type="http://schemas.openxmlformats.org/officeDocument/2006/relationships/notesSlide" Target="../notesSlides/notesSlide37.xml"/><Relationship Id="rId16" Type="http://schemas.openxmlformats.org/officeDocument/2006/relationships/image" Target="../media/image31.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image" Target="../media/image23.svg"/><Relationship Id="rId19" Type="http://schemas.openxmlformats.org/officeDocument/2006/relationships/image" Target="../media/image36.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40.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86.png"/><Relationship Id="rId12" Type="http://schemas.openxmlformats.org/officeDocument/2006/relationships/image" Target="../media/image25.svg"/><Relationship Id="rId17" Type="http://schemas.openxmlformats.org/officeDocument/2006/relationships/image" Target="../media/image32.png"/><Relationship Id="rId2" Type="http://schemas.openxmlformats.org/officeDocument/2006/relationships/notesSlide" Target="../notesSlides/notesSlide40.xml"/><Relationship Id="rId16" Type="http://schemas.openxmlformats.org/officeDocument/2006/relationships/image" Target="../media/image31.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image" Target="../media/image23.svg"/><Relationship Id="rId19" Type="http://schemas.openxmlformats.org/officeDocument/2006/relationships/image" Target="../media/image36.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42.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86.png"/><Relationship Id="rId12" Type="http://schemas.openxmlformats.org/officeDocument/2006/relationships/image" Target="../media/image25.svg"/><Relationship Id="rId17" Type="http://schemas.openxmlformats.org/officeDocument/2006/relationships/image" Target="../media/image32.png"/><Relationship Id="rId2" Type="http://schemas.openxmlformats.org/officeDocument/2006/relationships/notesSlide" Target="../notesSlides/notesSlide42.xml"/><Relationship Id="rId16" Type="http://schemas.openxmlformats.org/officeDocument/2006/relationships/image" Target="../media/image31.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image" Target="../media/image23.svg"/><Relationship Id="rId19" Type="http://schemas.openxmlformats.org/officeDocument/2006/relationships/image" Target="../media/image36.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spreadsheets/d/11i8MP8qLf52jIw_xGSilb4f-6BbwO3b9/edit?gid=1589119424#gid=1589119424"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91.sv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86.png"/><Relationship Id="rId12" Type="http://schemas.openxmlformats.org/officeDocument/2006/relationships/image" Target="../media/image25.svg"/><Relationship Id="rId17" Type="http://schemas.openxmlformats.org/officeDocument/2006/relationships/image" Target="../media/image32.png"/><Relationship Id="rId2" Type="http://schemas.openxmlformats.org/officeDocument/2006/relationships/notesSlide" Target="../notesSlides/notesSlide45.xml"/><Relationship Id="rId16" Type="http://schemas.openxmlformats.org/officeDocument/2006/relationships/image" Target="../media/image31.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image" Target="../media/image23.svg"/><Relationship Id="rId19" Type="http://schemas.openxmlformats.org/officeDocument/2006/relationships/image" Target="../media/image36.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image" Target="../media/image23.svg"/><Relationship Id="rId19" Type="http://schemas.openxmlformats.org/officeDocument/2006/relationships/image" Target="../media/image36.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32.png"/><Relationship Id="rId3" Type="http://schemas.openxmlformats.org/officeDocument/2006/relationships/hyperlink" Target="http://bit.ly/2Tynxth" TargetMode="External"/><Relationship Id="rId21" Type="http://schemas.openxmlformats.org/officeDocument/2006/relationships/image" Target="../media/image37.svg"/><Relationship Id="rId7" Type="http://schemas.openxmlformats.org/officeDocument/2006/relationships/image" Target="../media/image115.svg"/><Relationship Id="rId12" Type="http://schemas.openxmlformats.org/officeDocument/2006/relationships/image" Target="../media/image20.png"/><Relationship Id="rId17" Type="http://schemas.openxmlformats.org/officeDocument/2006/relationships/image" Target="../media/image6.svg"/><Relationship Id="rId2" Type="http://schemas.openxmlformats.org/officeDocument/2006/relationships/notesSlide" Target="../notesSlides/notesSlide53.xml"/><Relationship Id="rId16" Type="http://schemas.openxmlformats.org/officeDocument/2006/relationships/image" Target="../media/image5.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7.svg"/><Relationship Id="rId5" Type="http://schemas.openxmlformats.org/officeDocument/2006/relationships/hyperlink" Target="http://bit.ly/2TtBDfr" TargetMode="External"/><Relationship Id="rId15" Type="http://schemas.openxmlformats.org/officeDocument/2006/relationships/image" Target="../media/image29.svg"/><Relationship Id="rId10" Type="http://schemas.openxmlformats.org/officeDocument/2006/relationships/image" Target="../media/image116.png"/><Relationship Id="rId19" Type="http://schemas.openxmlformats.org/officeDocument/2006/relationships/image" Target="../media/image33.svg"/><Relationship Id="rId4" Type="http://schemas.openxmlformats.org/officeDocument/2006/relationships/hyperlink" Target="http://bit.ly/2TyoMsr" TargetMode="External"/><Relationship Id="rId9" Type="http://schemas.openxmlformats.org/officeDocument/2006/relationships/image" Target="../media/image17.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44.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8.png"/><Relationship Id="rId5" Type="http://schemas.openxmlformats.org/officeDocument/2006/relationships/image" Target="../media/image46.png"/><Relationship Id="rId10" Type="http://schemas.openxmlformats.org/officeDocument/2006/relationships/image" Target="../media/image57.svg"/><Relationship Id="rId4" Type="http://schemas.openxmlformats.org/officeDocument/2006/relationships/image" Target="../media/image45.svg"/><Relationship Id="rId9" Type="http://schemas.openxmlformats.org/officeDocument/2006/relationships/image" Target="../media/image56.png"/><Relationship Id="rId14" Type="http://schemas.openxmlformats.org/officeDocument/2006/relationships/image" Target="../media/image61.sv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jpeg"/><Relationship Id="rId3" Type="http://schemas.openxmlformats.org/officeDocument/2006/relationships/image" Target="../media/image5.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svg"/><Relationship Id="rId9"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
        <p:cNvGrpSpPr/>
        <p:nvPr/>
      </p:nvGrpSpPr>
      <p:grpSpPr>
        <a:xfrm>
          <a:off x="0" y="0"/>
          <a:ext cx="0" cy="0"/>
          <a:chOff x="0" y="0"/>
          <a:chExt cx="0" cy="0"/>
        </a:xfrm>
      </p:grpSpPr>
      <p:sp>
        <p:nvSpPr>
          <p:cNvPr id="2" name="Freeform 2"/>
          <p:cNvSpPr/>
          <p:nvPr/>
        </p:nvSpPr>
        <p:spPr>
          <a:xfrm>
            <a:off x="-482419" y="-63662"/>
            <a:ext cx="19909714" cy="10368600"/>
          </a:xfrm>
          <a:custGeom>
            <a:avLst/>
            <a:gdLst/>
            <a:ahLst/>
            <a:cxnLst/>
            <a:rect l="l" t="t" r="r" b="b"/>
            <a:pathLst>
              <a:path w="19909714" h="10368600">
                <a:moveTo>
                  <a:pt x="0" y="0"/>
                </a:moveTo>
                <a:lnTo>
                  <a:pt x="19909714" y="0"/>
                </a:lnTo>
                <a:lnTo>
                  <a:pt x="19909714" y="10368600"/>
                </a:lnTo>
                <a:lnTo>
                  <a:pt x="0" y="10368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482419" y="-672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2106306" y="-443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483974" y="1994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Freeform 6"/>
          <p:cNvSpPr/>
          <p:nvPr/>
        </p:nvSpPr>
        <p:spPr>
          <a:xfrm>
            <a:off x="204810" y="147828"/>
            <a:ext cx="1152815" cy="1152815"/>
          </a:xfrm>
          <a:custGeom>
            <a:avLst/>
            <a:gdLst/>
            <a:ahLst/>
            <a:cxnLst/>
            <a:rect l="l" t="t" r="r" b="b"/>
            <a:pathLst>
              <a:path w="1152815" h="1152815">
                <a:moveTo>
                  <a:pt x="0" y="0"/>
                </a:moveTo>
                <a:lnTo>
                  <a:pt x="1152816" y="0"/>
                </a:lnTo>
                <a:lnTo>
                  <a:pt x="1152816" y="1152816"/>
                </a:lnTo>
                <a:lnTo>
                  <a:pt x="0" y="11528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7" name="Freeform 7"/>
          <p:cNvSpPr/>
          <p:nvPr/>
        </p:nvSpPr>
        <p:spPr>
          <a:xfrm>
            <a:off x="16407850" y="262300"/>
            <a:ext cx="1347050" cy="1348400"/>
          </a:xfrm>
          <a:custGeom>
            <a:avLst/>
            <a:gdLst/>
            <a:ahLst/>
            <a:cxnLst/>
            <a:rect l="l" t="t" r="r" b="b"/>
            <a:pathLst>
              <a:path w="1347050" h="1348400">
                <a:moveTo>
                  <a:pt x="0" y="0"/>
                </a:moveTo>
                <a:lnTo>
                  <a:pt x="1347050" y="0"/>
                </a:lnTo>
                <a:lnTo>
                  <a:pt x="1347050" y="1348400"/>
                </a:lnTo>
                <a:lnTo>
                  <a:pt x="0" y="1348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8" name="Freeform 8"/>
          <p:cNvSpPr/>
          <p:nvPr/>
        </p:nvSpPr>
        <p:spPr>
          <a:xfrm>
            <a:off x="10113924" y="1357860"/>
            <a:ext cx="7449355" cy="7449355"/>
          </a:xfrm>
          <a:custGeom>
            <a:avLst/>
            <a:gdLst/>
            <a:ahLst/>
            <a:cxnLst/>
            <a:rect l="l" t="t" r="r" b="b"/>
            <a:pathLst>
              <a:path w="7449355" h="7449355">
                <a:moveTo>
                  <a:pt x="0" y="0"/>
                </a:moveTo>
                <a:lnTo>
                  <a:pt x="7449355" y="0"/>
                </a:lnTo>
                <a:lnTo>
                  <a:pt x="7449355" y="7449355"/>
                </a:lnTo>
                <a:lnTo>
                  <a:pt x="0" y="7449355"/>
                </a:lnTo>
                <a:lnTo>
                  <a:pt x="0" y="0"/>
                </a:lnTo>
                <a:close/>
              </a:path>
            </a:pathLst>
          </a:custGeom>
          <a:blipFill>
            <a:blip r:embed="rId15"/>
            <a:stretch>
              <a:fillRect/>
            </a:stretch>
          </a:blipFill>
        </p:spPr>
        <p:txBody>
          <a:bodyPr/>
          <a:lstStyle/>
          <a:p>
            <a:endParaRPr lang="en-EG"/>
          </a:p>
        </p:txBody>
      </p:sp>
      <p:sp>
        <p:nvSpPr>
          <p:cNvPr id="9" name="TextBox 9"/>
          <p:cNvSpPr txBox="1"/>
          <p:nvPr/>
        </p:nvSpPr>
        <p:spPr>
          <a:xfrm>
            <a:off x="1488488" y="7354864"/>
            <a:ext cx="9617192" cy="1704975"/>
          </a:xfrm>
          <a:prstGeom prst="rect">
            <a:avLst/>
          </a:prstGeom>
        </p:spPr>
        <p:txBody>
          <a:bodyPr lIns="0" tIns="0" rIns="0" bIns="0" rtlCol="0" anchor="t">
            <a:spAutoFit/>
          </a:bodyPr>
          <a:lstStyle/>
          <a:p>
            <a:pPr algn="l">
              <a:lnSpc>
                <a:spcPts val="3359"/>
              </a:lnSpc>
            </a:pPr>
            <a:r>
              <a:rPr lang="en-US" sz="2799">
                <a:solidFill>
                  <a:srgbClr val="20124D"/>
                </a:solidFill>
                <a:latin typeface="Poppins Light"/>
                <a:ea typeface="Poppins Light"/>
                <a:cs typeface="Poppins Light"/>
                <a:sym typeface="Poppins Light"/>
              </a:rPr>
              <a:t>Presented by:</a:t>
            </a:r>
          </a:p>
          <a:p>
            <a:pPr algn="l">
              <a:lnSpc>
                <a:spcPts val="3359"/>
              </a:lnSpc>
            </a:pPr>
            <a:r>
              <a:rPr lang="en-US" sz="2799">
                <a:solidFill>
                  <a:srgbClr val="20124D"/>
                </a:solidFill>
                <a:latin typeface="Poppins Light"/>
                <a:ea typeface="Poppins Light"/>
                <a:cs typeface="Poppins Light"/>
                <a:sym typeface="Poppins Light"/>
              </a:rPr>
              <a:t>Maya 235127 </a:t>
            </a:r>
          </a:p>
          <a:p>
            <a:pPr algn="l">
              <a:lnSpc>
                <a:spcPts val="3359"/>
              </a:lnSpc>
            </a:pPr>
            <a:r>
              <a:rPr lang="en-US" sz="2799">
                <a:solidFill>
                  <a:srgbClr val="20124D"/>
                </a:solidFill>
                <a:latin typeface="Poppins Light"/>
                <a:ea typeface="Poppins Light"/>
                <a:cs typeface="Poppins Light"/>
                <a:sym typeface="Poppins Light"/>
              </a:rPr>
              <a:t>Areej 228965</a:t>
            </a:r>
          </a:p>
          <a:p>
            <a:pPr algn="l">
              <a:lnSpc>
                <a:spcPts val="3359"/>
              </a:lnSpc>
            </a:pPr>
            <a:r>
              <a:rPr lang="en-US" sz="2799">
                <a:solidFill>
                  <a:srgbClr val="20124D"/>
                </a:solidFill>
                <a:latin typeface="Poppins Light"/>
                <a:ea typeface="Poppins Light"/>
                <a:cs typeface="Poppins Light"/>
                <a:sym typeface="Poppins Light"/>
              </a:rPr>
              <a:t>Hanin 230756</a:t>
            </a:r>
          </a:p>
        </p:txBody>
      </p:sp>
      <p:sp>
        <p:nvSpPr>
          <p:cNvPr id="10" name="TextBox 10"/>
          <p:cNvSpPr txBox="1"/>
          <p:nvPr/>
        </p:nvSpPr>
        <p:spPr>
          <a:xfrm>
            <a:off x="1531425" y="3859907"/>
            <a:ext cx="9154820" cy="2588137"/>
          </a:xfrm>
          <a:prstGeom prst="rect">
            <a:avLst/>
          </a:prstGeom>
        </p:spPr>
        <p:txBody>
          <a:bodyPr lIns="0" tIns="0" rIns="0" bIns="0" rtlCol="0" anchor="t">
            <a:spAutoFit/>
          </a:bodyPr>
          <a:lstStyle/>
          <a:p>
            <a:pPr algn="l">
              <a:lnSpc>
                <a:spcPts val="9936"/>
              </a:lnSpc>
            </a:pPr>
            <a:r>
              <a:rPr lang="en-US" sz="9200" b="1">
                <a:solidFill>
                  <a:srgbClr val="FFFFFF"/>
                </a:solidFill>
                <a:latin typeface="Arimo Bold"/>
                <a:ea typeface="Arimo Bold"/>
                <a:cs typeface="Arimo Bold"/>
                <a:sym typeface="Arimo Bold"/>
              </a:rPr>
              <a:t>Koni Forsa Campaign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717706" y="-7302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704530" y="-835484"/>
            <a:ext cx="3754552" cy="3962945"/>
          </a:xfrm>
          <a:custGeom>
            <a:avLst/>
            <a:gdLst/>
            <a:ahLst/>
            <a:cxnLst/>
            <a:rect l="l" t="t" r="r" b="b"/>
            <a:pathLst>
              <a:path w="3754552" h="3962945">
                <a:moveTo>
                  <a:pt x="0" y="0"/>
                </a:moveTo>
                <a:lnTo>
                  <a:pt x="3754552" y="0"/>
                </a:lnTo>
                <a:lnTo>
                  <a:pt x="3754552" y="3962944"/>
                </a:lnTo>
                <a:lnTo>
                  <a:pt x="0" y="3962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17708" y="117792"/>
            <a:ext cx="806172" cy="811398"/>
          </a:xfrm>
          <a:custGeom>
            <a:avLst/>
            <a:gdLst/>
            <a:ahLst/>
            <a:cxnLst/>
            <a:rect l="l" t="t" r="r" b="b"/>
            <a:pathLst>
              <a:path w="806172" h="811398">
                <a:moveTo>
                  <a:pt x="0" y="0"/>
                </a:moveTo>
                <a:lnTo>
                  <a:pt x="806172" y="0"/>
                </a:lnTo>
                <a:lnTo>
                  <a:pt x="806172" y="811398"/>
                </a:lnTo>
                <a:lnTo>
                  <a:pt x="0" y="811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2829376" y="-344300"/>
            <a:ext cx="5458624" cy="2143500"/>
          </a:xfrm>
          <a:custGeom>
            <a:avLst/>
            <a:gdLst/>
            <a:ahLst/>
            <a:cxnLst/>
            <a:rect l="l" t="t" r="r" b="b"/>
            <a:pathLst>
              <a:path w="5458624" h="2143500">
                <a:moveTo>
                  <a:pt x="0" y="0"/>
                </a:moveTo>
                <a:lnTo>
                  <a:pt x="5458624" y="0"/>
                </a:lnTo>
                <a:lnTo>
                  <a:pt x="5458624" y="2143500"/>
                </a:lnTo>
                <a:lnTo>
                  <a:pt x="0" y="21435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Freeform 6"/>
          <p:cNvSpPr/>
          <p:nvPr/>
        </p:nvSpPr>
        <p:spPr>
          <a:xfrm>
            <a:off x="277810" y="1080000"/>
            <a:ext cx="554842" cy="562598"/>
          </a:xfrm>
          <a:custGeom>
            <a:avLst/>
            <a:gdLst/>
            <a:ahLst/>
            <a:cxnLst/>
            <a:rect l="l" t="t" r="r" b="b"/>
            <a:pathLst>
              <a:path w="554842" h="562598">
                <a:moveTo>
                  <a:pt x="0" y="0"/>
                </a:moveTo>
                <a:lnTo>
                  <a:pt x="554842" y="0"/>
                </a:lnTo>
                <a:lnTo>
                  <a:pt x="554842" y="562598"/>
                </a:lnTo>
                <a:lnTo>
                  <a:pt x="0" y="562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7" name="Freeform 7"/>
          <p:cNvSpPr/>
          <p:nvPr/>
        </p:nvSpPr>
        <p:spPr>
          <a:xfrm>
            <a:off x="832652" y="2415555"/>
            <a:ext cx="16609542" cy="7143266"/>
          </a:xfrm>
          <a:custGeom>
            <a:avLst/>
            <a:gdLst/>
            <a:ahLst/>
            <a:cxnLst/>
            <a:rect l="l" t="t" r="r" b="b"/>
            <a:pathLst>
              <a:path w="16609542" h="7143266">
                <a:moveTo>
                  <a:pt x="0" y="0"/>
                </a:moveTo>
                <a:lnTo>
                  <a:pt x="16609542" y="0"/>
                </a:lnTo>
                <a:lnTo>
                  <a:pt x="16609542" y="7143266"/>
                </a:lnTo>
                <a:lnTo>
                  <a:pt x="0" y="7143266"/>
                </a:lnTo>
                <a:lnTo>
                  <a:pt x="0" y="0"/>
                </a:lnTo>
                <a:close/>
              </a:path>
            </a:pathLst>
          </a:custGeom>
          <a:blipFill>
            <a:blip r:embed="rId13"/>
            <a:stretch>
              <a:fillRect l="-1215" t="-3092" b="-119310"/>
            </a:stretch>
          </a:blipFill>
        </p:spPr>
        <p:txBody>
          <a:bodyPr/>
          <a:lstStyle/>
          <a:p>
            <a:endParaRPr lang="en-EG"/>
          </a:p>
        </p:txBody>
      </p:sp>
      <p:sp>
        <p:nvSpPr>
          <p:cNvPr id="8" name="TextBox 8"/>
          <p:cNvSpPr txBox="1"/>
          <p:nvPr/>
        </p:nvSpPr>
        <p:spPr>
          <a:xfrm>
            <a:off x="1531425" y="990450"/>
            <a:ext cx="15225150" cy="1123950"/>
          </a:xfrm>
          <a:prstGeom prst="rect">
            <a:avLst/>
          </a:prstGeom>
        </p:spPr>
        <p:txBody>
          <a:bodyPr lIns="0" tIns="0" rIns="0" bIns="0" rtlCol="0" anchor="t">
            <a:spAutoFit/>
          </a:bodyPr>
          <a:lstStyle/>
          <a:p>
            <a:pPr algn="ctr">
              <a:lnSpc>
                <a:spcPts val="8640"/>
              </a:lnSpc>
            </a:pPr>
            <a:r>
              <a:rPr lang="en-US" sz="7200" b="1">
                <a:solidFill>
                  <a:srgbClr val="DA4360"/>
                </a:solidFill>
                <a:latin typeface="Arimo Bold"/>
                <a:ea typeface="Arimo Bold"/>
                <a:cs typeface="Arimo Bold"/>
                <a:sym typeface="Arimo Bold"/>
              </a:rPr>
              <a:t>PESTEL analysis  </a:t>
            </a:r>
          </a:p>
        </p:txBody>
      </p:sp>
      <p:graphicFrame>
        <p:nvGraphicFramePr>
          <p:cNvPr id="9" name="Table 9"/>
          <p:cNvGraphicFramePr>
            <a:graphicFrameLocks noGrp="1"/>
          </p:cNvGraphicFramePr>
          <p:nvPr/>
        </p:nvGraphicFramePr>
        <p:xfrm>
          <a:off x="817055" y="2354444"/>
          <a:ext cx="16625139" cy="7222817"/>
        </p:xfrm>
        <a:graphic>
          <a:graphicData uri="http://schemas.openxmlformats.org/drawingml/2006/table">
            <a:tbl>
              <a:tblPr/>
              <a:tblGrid>
                <a:gridCol w="5301497">
                  <a:extLst>
                    <a:ext uri="{9D8B030D-6E8A-4147-A177-3AD203B41FA5}">
                      <a16:colId xmlns:a16="http://schemas.microsoft.com/office/drawing/2014/main" val="20000"/>
                    </a:ext>
                  </a:extLst>
                </a:gridCol>
                <a:gridCol w="5732003">
                  <a:extLst>
                    <a:ext uri="{9D8B030D-6E8A-4147-A177-3AD203B41FA5}">
                      <a16:colId xmlns:a16="http://schemas.microsoft.com/office/drawing/2014/main" val="20001"/>
                    </a:ext>
                  </a:extLst>
                </a:gridCol>
                <a:gridCol w="5591639">
                  <a:extLst>
                    <a:ext uri="{9D8B030D-6E8A-4147-A177-3AD203B41FA5}">
                      <a16:colId xmlns:a16="http://schemas.microsoft.com/office/drawing/2014/main" val="20002"/>
                    </a:ext>
                  </a:extLst>
                </a:gridCol>
              </a:tblGrid>
              <a:tr h="801585">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21232">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717706" y="-7302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704530" y="-835484"/>
            <a:ext cx="3754552" cy="3962945"/>
          </a:xfrm>
          <a:custGeom>
            <a:avLst/>
            <a:gdLst/>
            <a:ahLst/>
            <a:cxnLst/>
            <a:rect l="l" t="t" r="r" b="b"/>
            <a:pathLst>
              <a:path w="3754552" h="3962945">
                <a:moveTo>
                  <a:pt x="0" y="0"/>
                </a:moveTo>
                <a:lnTo>
                  <a:pt x="3754552" y="0"/>
                </a:lnTo>
                <a:lnTo>
                  <a:pt x="3754552" y="3962944"/>
                </a:lnTo>
                <a:lnTo>
                  <a:pt x="0" y="3962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17708" y="117792"/>
            <a:ext cx="806172" cy="811398"/>
          </a:xfrm>
          <a:custGeom>
            <a:avLst/>
            <a:gdLst/>
            <a:ahLst/>
            <a:cxnLst/>
            <a:rect l="l" t="t" r="r" b="b"/>
            <a:pathLst>
              <a:path w="806172" h="811398">
                <a:moveTo>
                  <a:pt x="0" y="0"/>
                </a:moveTo>
                <a:lnTo>
                  <a:pt x="806172" y="0"/>
                </a:lnTo>
                <a:lnTo>
                  <a:pt x="806172" y="811398"/>
                </a:lnTo>
                <a:lnTo>
                  <a:pt x="0" y="811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2829376" y="-344300"/>
            <a:ext cx="5458624" cy="2143500"/>
          </a:xfrm>
          <a:custGeom>
            <a:avLst/>
            <a:gdLst/>
            <a:ahLst/>
            <a:cxnLst/>
            <a:rect l="l" t="t" r="r" b="b"/>
            <a:pathLst>
              <a:path w="5458624" h="2143500">
                <a:moveTo>
                  <a:pt x="0" y="0"/>
                </a:moveTo>
                <a:lnTo>
                  <a:pt x="5458624" y="0"/>
                </a:lnTo>
                <a:lnTo>
                  <a:pt x="5458624" y="2143500"/>
                </a:lnTo>
                <a:lnTo>
                  <a:pt x="0" y="21435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Freeform 6"/>
          <p:cNvSpPr/>
          <p:nvPr/>
        </p:nvSpPr>
        <p:spPr>
          <a:xfrm>
            <a:off x="277810" y="1080000"/>
            <a:ext cx="554842" cy="562598"/>
          </a:xfrm>
          <a:custGeom>
            <a:avLst/>
            <a:gdLst/>
            <a:ahLst/>
            <a:cxnLst/>
            <a:rect l="l" t="t" r="r" b="b"/>
            <a:pathLst>
              <a:path w="554842" h="562598">
                <a:moveTo>
                  <a:pt x="0" y="0"/>
                </a:moveTo>
                <a:lnTo>
                  <a:pt x="554842" y="0"/>
                </a:lnTo>
                <a:lnTo>
                  <a:pt x="554842" y="562598"/>
                </a:lnTo>
                <a:lnTo>
                  <a:pt x="0" y="562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7" name="Freeform 7"/>
          <p:cNvSpPr/>
          <p:nvPr/>
        </p:nvSpPr>
        <p:spPr>
          <a:xfrm>
            <a:off x="817055" y="1745432"/>
            <a:ext cx="16442245" cy="7988916"/>
          </a:xfrm>
          <a:custGeom>
            <a:avLst/>
            <a:gdLst/>
            <a:ahLst/>
            <a:cxnLst/>
            <a:rect l="l" t="t" r="r" b="b"/>
            <a:pathLst>
              <a:path w="16442245" h="7988916">
                <a:moveTo>
                  <a:pt x="0" y="0"/>
                </a:moveTo>
                <a:lnTo>
                  <a:pt x="16442245" y="0"/>
                </a:lnTo>
                <a:lnTo>
                  <a:pt x="16442245" y="7988916"/>
                </a:lnTo>
                <a:lnTo>
                  <a:pt x="0" y="7988916"/>
                </a:lnTo>
                <a:lnTo>
                  <a:pt x="0" y="0"/>
                </a:lnTo>
                <a:close/>
              </a:path>
            </a:pathLst>
          </a:custGeom>
          <a:blipFill>
            <a:blip r:embed="rId13"/>
            <a:stretch>
              <a:fillRect t="-94416" r="-887" b="-1804"/>
            </a:stretch>
          </a:blipFill>
        </p:spPr>
        <p:txBody>
          <a:bodyPr/>
          <a:lstStyle/>
          <a:p>
            <a:endParaRPr lang="en-EG"/>
          </a:p>
        </p:txBody>
      </p:sp>
      <p:graphicFrame>
        <p:nvGraphicFramePr>
          <p:cNvPr id="8" name="Table 8"/>
          <p:cNvGraphicFramePr>
            <a:graphicFrameLocks noGrp="1"/>
          </p:cNvGraphicFramePr>
          <p:nvPr/>
        </p:nvGraphicFramePr>
        <p:xfrm>
          <a:off x="817055" y="1745432"/>
          <a:ext cx="16442245" cy="8007356"/>
        </p:xfrm>
        <a:graphic>
          <a:graphicData uri="http://schemas.openxmlformats.org/drawingml/2006/table">
            <a:tbl>
              <a:tblPr/>
              <a:tblGrid>
                <a:gridCol w="5444556">
                  <a:extLst>
                    <a:ext uri="{9D8B030D-6E8A-4147-A177-3AD203B41FA5}">
                      <a16:colId xmlns:a16="http://schemas.microsoft.com/office/drawing/2014/main" val="20000"/>
                    </a:ext>
                  </a:extLst>
                </a:gridCol>
                <a:gridCol w="5589225">
                  <a:extLst>
                    <a:ext uri="{9D8B030D-6E8A-4147-A177-3AD203B41FA5}">
                      <a16:colId xmlns:a16="http://schemas.microsoft.com/office/drawing/2014/main" val="20001"/>
                    </a:ext>
                  </a:extLst>
                </a:gridCol>
                <a:gridCol w="5408464">
                  <a:extLst>
                    <a:ext uri="{9D8B030D-6E8A-4147-A177-3AD203B41FA5}">
                      <a16:colId xmlns:a16="http://schemas.microsoft.com/office/drawing/2014/main" val="20002"/>
                    </a:ext>
                  </a:extLst>
                </a:gridCol>
              </a:tblGrid>
              <a:tr h="794355">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13001">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1531425" y="518648"/>
            <a:ext cx="15225150" cy="1123950"/>
          </a:xfrm>
          <a:prstGeom prst="rect">
            <a:avLst/>
          </a:prstGeom>
        </p:spPr>
        <p:txBody>
          <a:bodyPr lIns="0" tIns="0" rIns="0" bIns="0" rtlCol="0" anchor="t">
            <a:spAutoFit/>
          </a:bodyPr>
          <a:lstStyle/>
          <a:p>
            <a:pPr algn="ctr">
              <a:lnSpc>
                <a:spcPts val="8640"/>
              </a:lnSpc>
            </a:pPr>
            <a:r>
              <a:rPr lang="en-US" sz="7200" b="1">
                <a:solidFill>
                  <a:srgbClr val="DA4360"/>
                </a:solidFill>
                <a:latin typeface="Arimo Bold"/>
                <a:ea typeface="Arimo Bold"/>
                <a:cs typeface="Arimo Bold"/>
                <a:sym typeface="Arimo Bold"/>
              </a:rPr>
              <a:t>PESTEL analysis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8294131" y="2714324"/>
            <a:ext cx="7605150" cy="5133975"/>
          </a:xfrm>
          <a:prstGeom prst="rect">
            <a:avLst/>
          </a:prstGeom>
        </p:spPr>
        <p:txBody>
          <a:bodyPr lIns="0" tIns="0" rIns="0" bIns="0" rtlCol="0" anchor="t">
            <a:spAutoFit/>
          </a:bodyPr>
          <a:lstStyle/>
          <a:p>
            <a:pPr algn="ctr">
              <a:lnSpc>
                <a:spcPts val="10079"/>
              </a:lnSpc>
            </a:pPr>
            <a:endParaRPr/>
          </a:p>
          <a:p>
            <a:pPr algn="ctr">
              <a:lnSpc>
                <a:spcPts val="10079"/>
              </a:lnSpc>
            </a:pPr>
            <a:r>
              <a:rPr lang="en-US" sz="8399" b="1">
                <a:solidFill>
                  <a:srgbClr val="F5F0E6"/>
                </a:solidFill>
                <a:latin typeface="Arimo Bold"/>
                <a:ea typeface="Arimo Bold"/>
                <a:cs typeface="Arimo Bold"/>
                <a:sym typeface="Arimo Bold"/>
              </a:rPr>
              <a:t>Competitive analysis</a:t>
            </a:r>
          </a:p>
          <a:p>
            <a:pPr algn="l">
              <a:lnSpc>
                <a:spcPts val="10079"/>
              </a:lnSpc>
            </a:pPr>
            <a:endParaRPr lang="en-US" sz="8399" b="1">
              <a:solidFill>
                <a:srgbClr val="F5F0E6"/>
              </a:solidFill>
              <a:latin typeface="Arimo Bold"/>
              <a:ea typeface="Arimo Bold"/>
              <a:cs typeface="Arimo Bold"/>
              <a:sym typeface="Arimo Bold"/>
            </a:endParaRPr>
          </a:p>
        </p:txBody>
      </p:sp>
      <p:sp>
        <p:nvSpPr>
          <p:cNvPr id="7" name="TextBox 7"/>
          <p:cNvSpPr txBox="1"/>
          <p:nvPr/>
        </p:nvSpPr>
        <p:spPr>
          <a:xfrm>
            <a:off x="2838825" y="32145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05</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17085124" y="100828"/>
            <a:ext cx="1152815" cy="1152815"/>
          </a:xfrm>
          <a:custGeom>
            <a:avLst/>
            <a:gdLst/>
            <a:ahLst/>
            <a:cxnLst/>
            <a:rect l="l" t="t" r="r" b="b"/>
            <a:pathLst>
              <a:path w="1152815" h="1152815">
                <a:moveTo>
                  <a:pt x="0" y="0"/>
                </a:moveTo>
                <a:lnTo>
                  <a:pt x="1152816" y="0"/>
                </a:lnTo>
                <a:lnTo>
                  <a:pt x="1152816" y="1152816"/>
                </a:lnTo>
                <a:lnTo>
                  <a:pt x="0" y="11528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
        <p:nvSpPr>
          <p:cNvPr id="15" name="Freeform 15"/>
          <p:cNvSpPr/>
          <p:nvPr/>
        </p:nvSpPr>
        <p:spPr>
          <a:xfrm>
            <a:off x="16267082" y="7729970"/>
            <a:ext cx="1880272" cy="1879544"/>
          </a:xfrm>
          <a:custGeom>
            <a:avLst/>
            <a:gdLst/>
            <a:ahLst/>
            <a:cxnLst/>
            <a:rect l="l" t="t" r="r" b="b"/>
            <a:pathLst>
              <a:path w="1880272" h="1879544">
                <a:moveTo>
                  <a:pt x="0" y="0"/>
                </a:moveTo>
                <a:lnTo>
                  <a:pt x="1880272" y="0"/>
                </a:lnTo>
                <a:lnTo>
                  <a:pt x="1880272" y="1879544"/>
                </a:lnTo>
                <a:lnTo>
                  <a:pt x="0" y="18795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EG"/>
          </a:p>
        </p:txBody>
      </p:sp>
      <p:sp>
        <p:nvSpPr>
          <p:cNvPr id="16" name="Freeform 16"/>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
        <p:nvSpPr>
          <p:cNvPr id="17" name="Freeform 17"/>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EG"/>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378890" y="-1066180"/>
            <a:ext cx="3941815" cy="3091982"/>
          </a:xfrm>
          <a:custGeom>
            <a:avLst/>
            <a:gdLst/>
            <a:ahLst/>
            <a:cxnLst/>
            <a:rect l="l" t="t" r="r" b="b"/>
            <a:pathLst>
              <a:path w="3941815" h="3091982">
                <a:moveTo>
                  <a:pt x="0" y="0"/>
                </a:moveTo>
                <a:lnTo>
                  <a:pt x="3941815" y="0"/>
                </a:lnTo>
                <a:lnTo>
                  <a:pt x="3941815"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732766" y="-458876"/>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1949953" y="4497521"/>
            <a:ext cx="5481011" cy="3172135"/>
          </a:xfrm>
          <a:custGeom>
            <a:avLst/>
            <a:gdLst/>
            <a:ahLst/>
            <a:cxnLst/>
            <a:rect l="l" t="t" r="r" b="b"/>
            <a:pathLst>
              <a:path w="5481011" h="3172135">
                <a:moveTo>
                  <a:pt x="0" y="0"/>
                </a:moveTo>
                <a:lnTo>
                  <a:pt x="5481011" y="0"/>
                </a:lnTo>
                <a:lnTo>
                  <a:pt x="5481011" y="3172135"/>
                </a:lnTo>
                <a:lnTo>
                  <a:pt x="0" y="3172135"/>
                </a:lnTo>
                <a:lnTo>
                  <a:pt x="0" y="0"/>
                </a:lnTo>
                <a:close/>
              </a:path>
            </a:pathLst>
          </a:custGeom>
          <a:blipFill>
            <a:blip r:embed="rId7"/>
            <a:stretch>
              <a:fillRect/>
            </a:stretch>
          </a:blipFill>
        </p:spPr>
        <p:txBody>
          <a:bodyPr/>
          <a:lstStyle/>
          <a:p>
            <a:endParaRPr lang="en-EG"/>
          </a:p>
        </p:txBody>
      </p:sp>
      <p:sp>
        <p:nvSpPr>
          <p:cNvPr id="5" name="Freeform 5"/>
          <p:cNvSpPr/>
          <p:nvPr/>
        </p:nvSpPr>
        <p:spPr>
          <a:xfrm>
            <a:off x="16202518" y="8072116"/>
            <a:ext cx="2113564" cy="2372368"/>
          </a:xfrm>
          <a:custGeom>
            <a:avLst/>
            <a:gdLst/>
            <a:ahLst/>
            <a:cxnLst/>
            <a:rect l="l" t="t" r="r" b="b"/>
            <a:pathLst>
              <a:path w="2113564" h="2372368">
                <a:moveTo>
                  <a:pt x="0" y="0"/>
                </a:moveTo>
                <a:lnTo>
                  <a:pt x="2113564" y="0"/>
                </a:lnTo>
                <a:lnTo>
                  <a:pt x="2113564" y="2372368"/>
                </a:lnTo>
                <a:lnTo>
                  <a:pt x="0" y="2372368"/>
                </a:lnTo>
                <a:lnTo>
                  <a:pt x="0" y="0"/>
                </a:lnTo>
                <a:close/>
              </a:path>
            </a:pathLst>
          </a:custGeom>
          <a:blipFill>
            <a:blip r:embed="rId8"/>
            <a:stretch>
              <a:fillRect/>
            </a:stretch>
          </a:blipFill>
        </p:spPr>
        <p:txBody>
          <a:bodyPr/>
          <a:lstStyle/>
          <a:p>
            <a:endParaRPr lang="en-EG"/>
          </a:p>
        </p:txBody>
      </p:sp>
      <p:sp>
        <p:nvSpPr>
          <p:cNvPr id="6" name="TextBox 6"/>
          <p:cNvSpPr txBox="1"/>
          <p:nvPr/>
        </p:nvSpPr>
        <p:spPr>
          <a:xfrm>
            <a:off x="211231" y="3298965"/>
            <a:ext cx="11048614" cy="7797419"/>
          </a:xfrm>
          <a:prstGeom prst="rect">
            <a:avLst/>
          </a:prstGeom>
        </p:spPr>
        <p:txBody>
          <a:bodyPr lIns="0" tIns="0" rIns="0" bIns="0" rtlCol="0" anchor="t">
            <a:spAutoFit/>
          </a:bodyPr>
          <a:lstStyle/>
          <a:p>
            <a:pPr marL="690881" lvl="1" indent="-345440" algn="l">
              <a:lnSpc>
                <a:spcPts val="4768"/>
              </a:lnSpc>
              <a:buFont typeface="Arial"/>
              <a:buChar char="•"/>
            </a:pPr>
            <a:r>
              <a:rPr lang="en-US" sz="3200">
                <a:solidFill>
                  <a:srgbClr val="20124D"/>
                </a:solidFill>
                <a:latin typeface="Times New Roman"/>
                <a:ea typeface="Times New Roman"/>
                <a:cs typeface="Times New Roman"/>
                <a:sym typeface="Times New Roman"/>
              </a:rPr>
              <a:t>Launched in 2022</a:t>
            </a:r>
          </a:p>
          <a:p>
            <a:pPr algn="l">
              <a:lnSpc>
                <a:spcPts val="4768"/>
              </a:lnSpc>
            </a:pPr>
            <a:endParaRPr lang="en-US" sz="3200">
              <a:solidFill>
                <a:srgbClr val="20124D"/>
              </a:solidFill>
              <a:latin typeface="Times New Roman"/>
              <a:ea typeface="Times New Roman"/>
              <a:cs typeface="Times New Roman"/>
              <a:sym typeface="Times New Roman"/>
            </a:endParaRPr>
          </a:p>
          <a:p>
            <a:pPr marL="690881" lvl="1" indent="-345440" algn="l">
              <a:lnSpc>
                <a:spcPts val="4768"/>
              </a:lnSpc>
              <a:buFont typeface="Arial"/>
              <a:buChar char="•"/>
            </a:pPr>
            <a:r>
              <a:rPr lang="en-US" sz="3200">
                <a:solidFill>
                  <a:srgbClr val="20124D"/>
                </a:solidFill>
                <a:latin typeface="Times New Roman"/>
                <a:ea typeface="Times New Roman"/>
                <a:cs typeface="Times New Roman"/>
                <a:sym typeface="Times New Roman"/>
              </a:rPr>
              <a:t>The UN Women collaboration with UNIDO, and MSMEDA.</a:t>
            </a:r>
          </a:p>
          <a:p>
            <a:pPr algn="l">
              <a:lnSpc>
                <a:spcPts val="4768"/>
              </a:lnSpc>
            </a:pPr>
            <a:endParaRPr lang="en-US" sz="3200">
              <a:solidFill>
                <a:srgbClr val="20124D"/>
              </a:solidFill>
              <a:latin typeface="Times New Roman"/>
              <a:ea typeface="Times New Roman"/>
              <a:cs typeface="Times New Roman"/>
              <a:sym typeface="Times New Roman"/>
            </a:endParaRPr>
          </a:p>
          <a:p>
            <a:pPr marL="690881" lvl="1" indent="-345440" algn="l">
              <a:lnSpc>
                <a:spcPts val="4768"/>
              </a:lnSpc>
              <a:buFont typeface="Arial"/>
              <a:buChar char="•"/>
            </a:pPr>
            <a:r>
              <a:rPr lang="en-US" sz="3200">
                <a:solidFill>
                  <a:srgbClr val="20124D"/>
                </a:solidFill>
                <a:latin typeface="Times New Roman"/>
                <a:ea typeface="Times New Roman"/>
                <a:cs typeface="Times New Roman"/>
                <a:sym typeface="Times New Roman"/>
              </a:rPr>
              <a:t>Target Women in 7 governorates (Cairo, Alexandria, Giza, Behira, Fayoum, Beni Suef, and Minya.</a:t>
            </a:r>
          </a:p>
          <a:p>
            <a:pPr algn="l">
              <a:lnSpc>
                <a:spcPts val="4768"/>
              </a:lnSpc>
            </a:pPr>
            <a:endParaRPr lang="en-US" sz="3200">
              <a:solidFill>
                <a:srgbClr val="20124D"/>
              </a:solidFill>
              <a:latin typeface="Times New Roman"/>
              <a:ea typeface="Times New Roman"/>
              <a:cs typeface="Times New Roman"/>
              <a:sym typeface="Times New Roman"/>
            </a:endParaRPr>
          </a:p>
          <a:p>
            <a:pPr marL="690881" lvl="1" indent="-345440" algn="l">
              <a:lnSpc>
                <a:spcPts val="4768"/>
              </a:lnSpc>
              <a:buFont typeface="Arial"/>
              <a:buChar char="•"/>
            </a:pPr>
            <a:r>
              <a:rPr lang="en-US" sz="3200">
                <a:solidFill>
                  <a:srgbClr val="20124D"/>
                </a:solidFill>
                <a:latin typeface="Times New Roman"/>
                <a:ea typeface="Times New Roman"/>
                <a:cs typeface="Times New Roman"/>
                <a:sym typeface="Times New Roman"/>
              </a:rPr>
              <a:t> Offering job opportunities to more than 6,300 women.</a:t>
            </a:r>
          </a:p>
          <a:p>
            <a:pPr algn="l">
              <a:lnSpc>
                <a:spcPts val="4768"/>
              </a:lnSpc>
            </a:pPr>
            <a:endParaRPr lang="en-US" sz="3200">
              <a:solidFill>
                <a:srgbClr val="20124D"/>
              </a:solidFill>
              <a:latin typeface="Times New Roman"/>
              <a:ea typeface="Times New Roman"/>
              <a:cs typeface="Times New Roman"/>
              <a:sym typeface="Times New Roman"/>
            </a:endParaRPr>
          </a:p>
          <a:p>
            <a:pPr marL="690881" lvl="1" indent="-345440" algn="l">
              <a:lnSpc>
                <a:spcPts val="4768"/>
              </a:lnSpc>
              <a:buFont typeface="Arial"/>
              <a:buChar char="•"/>
            </a:pPr>
            <a:r>
              <a:rPr lang="en-US" sz="3200">
                <a:solidFill>
                  <a:srgbClr val="20124D"/>
                </a:solidFill>
                <a:latin typeface="Times New Roman"/>
                <a:ea typeface="Times New Roman"/>
                <a:cs typeface="Times New Roman"/>
                <a:sym typeface="Times New Roman"/>
              </a:rPr>
              <a:t>“Rabeha” provides workshops about financial independence.</a:t>
            </a:r>
          </a:p>
          <a:p>
            <a:pPr algn="l">
              <a:lnSpc>
                <a:spcPts val="4768"/>
              </a:lnSpc>
            </a:pPr>
            <a:endParaRPr lang="en-US" sz="3200">
              <a:solidFill>
                <a:srgbClr val="20124D"/>
              </a:solidFill>
              <a:latin typeface="Times New Roman"/>
              <a:ea typeface="Times New Roman"/>
              <a:cs typeface="Times New Roman"/>
              <a:sym typeface="Times New Roman"/>
            </a:endParaRPr>
          </a:p>
          <a:p>
            <a:pPr algn="l">
              <a:lnSpc>
                <a:spcPts val="4768"/>
              </a:lnSpc>
            </a:pPr>
            <a:endParaRPr lang="en-US" sz="3200">
              <a:solidFill>
                <a:srgbClr val="20124D"/>
              </a:solidFill>
              <a:latin typeface="Times New Roman"/>
              <a:ea typeface="Times New Roman"/>
              <a:cs typeface="Times New Roman"/>
              <a:sym typeface="Times New Roman"/>
            </a:endParaRPr>
          </a:p>
          <a:p>
            <a:pPr algn="l">
              <a:lnSpc>
                <a:spcPts val="4768"/>
              </a:lnSpc>
            </a:pPr>
            <a:endParaRPr lang="en-US" sz="3200">
              <a:solidFill>
                <a:srgbClr val="20124D"/>
              </a:solidFill>
              <a:latin typeface="Times New Roman"/>
              <a:ea typeface="Times New Roman"/>
              <a:cs typeface="Times New Roman"/>
              <a:sym typeface="Times New Roman"/>
            </a:endParaRPr>
          </a:p>
        </p:txBody>
      </p:sp>
      <p:sp>
        <p:nvSpPr>
          <p:cNvPr id="7" name="TextBox 7"/>
          <p:cNvSpPr txBox="1"/>
          <p:nvPr/>
        </p:nvSpPr>
        <p:spPr>
          <a:xfrm>
            <a:off x="3920083" y="606577"/>
            <a:ext cx="10447833" cy="1133475"/>
          </a:xfrm>
          <a:prstGeom prst="rect">
            <a:avLst/>
          </a:prstGeom>
        </p:spPr>
        <p:txBody>
          <a:bodyPr lIns="0" tIns="0" rIns="0" bIns="0" rtlCol="0" anchor="t">
            <a:spAutoFit/>
          </a:bodyPr>
          <a:lstStyle/>
          <a:p>
            <a:pPr algn="ctr">
              <a:lnSpc>
                <a:spcPts val="8647"/>
              </a:lnSpc>
            </a:pPr>
            <a:r>
              <a:rPr lang="en-US" sz="7206" b="1">
                <a:solidFill>
                  <a:srgbClr val="FFFFFF"/>
                </a:solidFill>
                <a:latin typeface="Times New Roman Bold"/>
                <a:ea typeface="Times New Roman Bold"/>
                <a:cs typeface="Times New Roman Bold"/>
                <a:sym typeface="Times New Roman Bold"/>
              </a:rPr>
              <a:t>Competitive Analysis</a:t>
            </a:r>
          </a:p>
        </p:txBody>
      </p:sp>
      <p:sp>
        <p:nvSpPr>
          <p:cNvPr id="8" name="TextBox 8"/>
          <p:cNvSpPr txBox="1"/>
          <p:nvPr/>
        </p:nvSpPr>
        <p:spPr>
          <a:xfrm>
            <a:off x="430306" y="2136915"/>
            <a:ext cx="5657727" cy="781050"/>
          </a:xfrm>
          <a:prstGeom prst="rect">
            <a:avLst/>
          </a:prstGeom>
        </p:spPr>
        <p:txBody>
          <a:bodyPr lIns="0" tIns="0" rIns="0" bIns="0" rtlCol="0" anchor="t">
            <a:spAutoFit/>
          </a:bodyPr>
          <a:lstStyle/>
          <a:p>
            <a:pPr algn="ctr">
              <a:lnSpc>
                <a:spcPts val="5999"/>
              </a:lnSpc>
            </a:pPr>
            <a:r>
              <a:rPr lang="en-US" sz="4999" b="1">
                <a:solidFill>
                  <a:srgbClr val="7A0068"/>
                </a:solidFill>
                <a:latin typeface="Times New Roman Bold"/>
                <a:ea typeface="Times New Roman Bold"/>
                <a:cs typeface="Times New Roman Bold"/>
                <a:sym typeface="Times New Roman Bold"/>
              </a:rPr>
              <a:t>1-Rabeha Initiative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378890" y="-1066180"/>
            <a:ext cx="3941815" cy="3091982"/>
          </a:xfrm>
          <a:custGeom>
            <a:avLst/>
            <a:gdLst/>
            <a:ahLst/>
            <a:cxnLst/>
            <a:rect l="l" t="t" r="r" b="b"/>
            <a:pathLst>
              <a:path w="3941815" h="3091982">
                <a:moveTo>
                  <a:pt x="0" y="0"/>
                </a:moveTo>
                <a:lnTo>
                  <a:pt x="3941815" y="0"/>
                </a:lnTo>
                <a:lnTo>
                  <a:pt x="3941815"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732766" y="-458876"/>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6202518" y="8072116"/>
            <a:ext cx="2113564" cy="2372368"/>
          </a:xfrm>
          <a:custGeom>
            <a:avLst/>
            <a:gdLst/>
            <a:ahLst/>
            <a:cxnLst/>
            <a:rect l="l" t="t" r="r" b="b"/>
            <a:pathLst>
              <a:path w="2113564" h="2372368">
                <a:moveTo>
                  <a:pt x="0" y="0"/>
                </a:moveTo>
                <a:lnTo>
                  <a:pt x="2113564" y="0"/>
                </a:lnTo>
                <a:lnTo>
                  <a:pt x="2113564" y="2372368"/>
                </a:lnTo>
                <a:lnTo>
                  <a:pt x="0" y="2372368"/>
                </a:lnTo>
                <a:lnTo>
                  <a:pt x="0" y="0"/>
                </a:lnTo>
                <a:close/>
              </a:path>
            </a:pathLst>
          </a:custGeom>
          <a:blipFill>
            <a:blip r:embed="rId7"/>
            <a:stretch>
              <a:fillRect/>
            </a:stretch>
          </a:blipFill>
        </p:spPr>
        <p:txBody>
          <a:bodyPr/>
          <a:lstStyle/>
          <a:p>
            <a:endParaRPr lang="en-EG"/>
          </a:p>
        </p:txBody>
      </p:sp>
      <p:sp>
        <p:nvSpPr>
          <p:cNvPr id="5" name="Freeform 5"/>
          <p:cNvSpPr/>
          <p:nvPr/>
        </p:nvSpPr>
        <p:spPr>
          <a:xfrm>
            <a:off x="11437274" y="3976995"/>
            <a:ext cx="4765244" cy="4699722"/>
          </a:xfrm>
          <a:custGeom>
            <a:avLst/>
            <a:gdLst/>
            <a:ahLst/>
            <a:cxnLst/>
            <a:rect l="l" t="t" r="r" b="b"/>
            <a:pathLst>
              <a:path w="4765244" h="4699722">
                <a:moveTo>
                  <a:pt x="0" y="0"/>
                </a:moveTo>
                <a:lnTo>
                  <a:pt x="4765244" y="0"/>
                </a:lnTo>
                <a:lnTo>
                  <a:pt x="4765244" y="4699721"/>
                </a:lnTo>
                <a:lnTo>
                  <a:pt x="0" y="4699721"/>
                </a:lnTo>
                <a:lnTo>
                  <a:pt x="0" y="0"/>
                </a:lnTo>
                <a:close/>
              </a:path>
            </a:pathLst>
          </a:custGeom>
          <a:blipFill>
            <a:blip r:embed="rId8"/>
            <a:stretch>
              <a:fillRect/>
            </a:stretch>
          </a:blipFill>
        </p:spPr>
        <p:txBody>
          <a:bodyPr/>
          <a:lstStyle/>
          <a:p>
            <a:endParaRPr lang="en-EG"/>
          </a:p>
        </p:txBody>
      </p:sp>
      <p:sp>
        <p:nvSpPr>
          <p:cNvPr id="6" name="TextBox 6"/>
          <p:cNvSpPr txBox="1"/>
          <p:nvPr/>
        </p:nvSpPr>
        <p:spPr>
          <a:xfrm>
            <a:off x="0" y="3699332"/>
            <a:ext cx="11043053" cy="8545542"/>
          </a:xfrm>
          <a:prstGeom prst="rect">
            <a:avLst/>
          </a:prstGeom>
        </p:spPr>
        <p:txBody>
          <a:bodyPr lIns="0" tIns="0" rIns="0" bIns="0" rtlCol="0" anchor="t">
            <a:spAutoFit/>
          </a:bodyPr>
          <a:lstStyle/>
          <a:p>
            <a:pPr marL="766244" lvl="1" indent="-383122" algn="l">
              <a:lnSpc>
                <a:spcPts val="6033"/>
              </a:lnSpc>
              <a:buFont typeface="Arial"/>
              <a:buChar char="•"/>
            </a:pPr>
            <a:r>
              <a:rPr lang="en-US" sz="3549">
                <a:solidFill>
                  <a:srgbClr val="20124D"/>
                </a:solidFill>
                <a:latin typeface="Times New Roman"/>
                <a:ea typeface="Times New Roman"/>
                <a:cs typeface="Times New Roman"/>
                <a:sym typeface="Times New Roman"/>
              </a:rPr>
              <a:t>Launched in 2024, on Mother’s Day by MSMEDA.</a:t>
            </a:r>
          </a:p>
          <a:p>
            <a:pPr algn="l">
              <a:lnSpc>
                <a:spcPts val="6033"/>
              </a:lnSpc>
            </a:pPr>
            <a:endParaRPr lang="en-US" sz="3549">
              <a:solidFill>
                <a:srgbClr val="20124D"/>
              </a:solidFill>
              <a:latin typeface="Times New Roman"/>
              <a:ea typeface="Times New Roman"/>
              <a:cs typeface="Times New Roman"/>
              <a:sym typeface="Times New Roman"/>
            </a:endParaRPr>
          </a:p>
          <a:p>
            <a:pPr marL="766244" lvl="1" indent="-383122" algn="l">
              <a:lnSpc>
                <a:spcPts val="6033"/>
              </a:lnSpc>
              <a:buFont typeface="Arial"/>
              <a:buChar char="•"/>
            </a:pPr>
            <a:r>
              <a:rPr lang="en-US" sz="3549">
                <a:solidFill>
                  <a:srgbClr val="20124D"/>
                </a:solidFill>
                <a:latin typeface="Times New Roman"/>
                <a:ea typeface="Times New Roman"/>
                <a:cs typeface="Times New Roman"/>
                <a:sym typeface="Times New Roman"/>
              </a:rPr>
              <a:t>Targets women who have difficulty in starting her business.</a:t>
            </a:r>
          </a:p>
          <a:p>
            <a:pPr algn="l">
              <a:lnSpc>
                <a:spcPts val="6033"/>
              </a:lnSpc>
            </a:pPr>
            <a:endParaRPr lang="en-US" sz="3549">
              <a:solidFill>
                <a:srgbClr val="20124D"/>
              </a:solidFill>
              <a:latin typeface="Times New Roman"/>
              <a:ea typeface="Times New Roman"/>
              <a:cs typeface="Times New Roman"/>
              <a:sym typeface="Times New Roman"/>
            </a:endParaRPr>
          </a:p>
          <a:p>
            <a:pPr marL="766244" lvl="1" indent="-383122" algn="l">
              <a:lnSpc>
                <a:spcPts val="6033"/>
              </a:lnSpc>
              <a:buFont typeface="Arial"/>
              <a:buChar char="•"/>
            </a:pPr>
            <a:r>
              <a:rPr lang="en-US" sz="3549">
                <a:solidFill>
                  <a:srgbClr val="20124D"/>
                </a:solidFill>
                <a:latin typeface="Times New Roman"/>
                <a:ea typeface="Times New Roman"/>
                <a:cs typeface="Times New Roman"/>
                <a:sym typeface="Times New Roman"/>
              </a:rPr>
              <a:t>Offers loans to support women economically</a:t>
            </a:r>
          </a:p>
          <a:p>
            <a:pPr algn="l">
              <a:lnSpc>
                <a:spcPts val="6033"/>
              </a:lnSpc>
            </a:pPr>
            <a:endParaRPr lang="en-US" sz="3549">
              <a:solidFill>
                <a:srgbClr val="20124D"/>
              </a:solidFill>
              <a:latin typeface="Times New Roman"/>
              <a:ea typeface="Times New Roman"/>
              <a:cs typeface="Times New Roman"/>
              <a:sym typeface="Times New Roman"/>
            </a:endParaRPr>
          </a:p>
          <a:p>
            <a:pPr marL="766244" lvl="1" indent="-383122" algn="l">
              <a:lnSpc>
                <a:spcPts val="6033"/>
              </a:lnSpc>
              <a:buFont typeface="Arial"/>
              <a:buChar char="•"/>
            </a:pPr>
            <a:r>
              <a:rPr lang="en-US" sz="3549">
                <a:solidFill>
                  <a:srgbClr val="20124D"/>
                </a:solidFill>
                <a:latin typeface="Times New Roman"/>
                <a:ea typeface="Times New Roman"/>
                <a:cs typeface="Times New Roman"/>
                <a:sym typeface="Times New Roman"/>
              </a:rPr>
              <a:t>provide marketing support and training</a:t>
            </a:r>
          </a:p>
          <a:p>
            <a:pPr algn="l">
              <a:lnSpc>
                <a:spcPts val="6033"/>
              </a:lnSpc>
            </a:pPr>
            <a:endParaRPr lang="en-US" sz="3549">
              <a:solidFill>
                <a:srgbClr val="20124D"/>
              </a:solidFill>
              <a:latin typeface="Times New Roman"/>
              <a:ea typeface="Times New Roman"/>
              <a:cs typeface="Times New Roman"/>
              <a:sym typeface="Times New Roman"/>
            </a:endParaRPr>
          </a:p>
          <a:p>
            <a:pPr algn="l">
              <a:lnSpc>
                <a:spcPts val="4258"/>
              </a:lnSpc>
            </a:pPr>
            <a:endParaRPr lang="en-US" sz="3549">
              <a:solidFill>
                <a:srgbClr val="20124D"/>
              </a:solidFill>
              <a:latin typeface="Times New Roman"/>
              <a:ea typeface="Times New Roman"/>
              <a:cs typeface="Times New Roman"/>
              <a:sym typeface="Times New Roman"/>
            </a:endParaRPr>
          </a:p>
          <a:p>
            <a:pPr algn="l">
              <a:lnSpc>
                <a:spcPts val="4258"/>
              </a:lnSpc>
            </a:pPr>
            <a:endParaRPr lang="en-US" sz="3549">
              <a:solidFill>
                <a:srgbClr val="20124D"/>
              </a:solidFill>
              <a:latin typeface="Times New Roman"/>
              <a:ea typeface="Times New Roman"/>
              <a:cs typeface="Times New Roman"/>
              <a:sym typeface="Times New Roman"/>
            </a:endParaRPr>
          </a:p>
          <a:p>
            <a:pPr algn="l">
              <a:lnSpc>
                <a:spcPts val="4258"/>
              </a:lnSpc>
            </a:pPr>
            <a:endParaRPr lang="en-US" sz="3549">
              <a:solidFill>
                <a:srgbClr val="20124D"/>
              </a:solidFill>
              <a:latin typeface="Times New Roman"/>
              <a:ea typeface="Times New Roman"/>
              <a:cs typeface="Times New Roman"/>
              <a:sym typeface="Times New Roman"/>
            </a:endParaRPr>
          </a:p>
        </p:txBody>
      </p:sp>
      <p:sp>
        <p:nvSpPr>
          <p:cNvPr id="7" name="TextBox 7"/>
          <p:cNvSpPr txBox="1"/>
          <p:nvPr/>
        </p:nvSpPr>
        <p:spPr>
          <a:xfrm>
            <a:off x="3920083" y="730402"/>
            <a:ext cx="10447833" cy="1133475"/>
          </a:xfrm>
          <a:prstGeom prst="rect">
            <a:avLst/>
          </a:prstGeom>
        </p:spPr>
        <p:txBody>
          <a:bodyPr lIns="0" tIns="0" rIns="0" bIns="0" rtlCol="0" anchor="t">
            <a:spAutoFit/>
          </a:bodyPr>
          <a:lstStyle/>
          <a:p>
            <a:pPr algn="ctr">
              <a:lnSpc>
                <a:spcPts val="8647"/>
              </a:lnSpc>
            </a:pPr>
            <a:r>
              <a:rPr lang="en-US" sz="7206" b="1">
                <a:solidFill>
                  <a:srgbClr val="FFFFFF"/>
                </a:solidFill>
                <a:latin typeface="Times New Roman Bold"/>
                <a:ea typeface="Times New Roman Bold"/>
                <a:cs typeface="Times New Roman Bold"/>
                <a:sym typeface="Times New Roman Bold"/>
              </a:rPr>
              <a:t>Competitive Analysis</a:t>
            </a:r>
          </a:p>
        </p:txBody>
      </p:sp>
      <p:sp>
        <p:nvSpPr>
          <p:cNvPr id="8" name="TextBox 8"/>
          <p:cNvSpPr txBox="1"/>
          <p:nvPr/>
        </p:nvSpPr>
        <p:spPr>
          <a:xfrm>
            <a:off x="407894" y="2827546"/>
            <a:ext cx="5657727" cy="781050"/>
          </a:xfrm>
          <a:prstGeom prst="rect">
            <a:avLst/>
          </a:prstGeom>
        </p:spPr>
        <p:txBody>
          <a:bodyPr lIns="0" tIns="0" rIns="0" bIns="0" rtlCol="0" anchor="t">
            <a:spAutoFit/>
          </a:bodyPr>
          <a:lstStyle/>
          <a:p>
            <a:pPr algn="ctr">
              <a:lnSpc>
                <a:spcPts val="5999"/>
              </a:lnSpc>
            </a:pPr>
            <a:r>
              <a:rPr lang="en-US" sz="4999" b="1">
                <a:solidFill>
                  <a:srgbClr val="7A0068"/>
                </a:solidFill>
                <a:latin typeface="Times New Roman Bold"/>
                <a:ea typeface="Times New Roman Bold"/>
                <a:cs typeface="Times New Roman Bold"/>
                <a:sym typeface="Times New Roman Bold"/>
              </a:rPr>
              <a:t>2-Aziza Initiative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378890" y="-1066180"/>
            <a:ext cx="3941815" cy="3091982"/>
          </a:xfrm>
          <a:custGeom>
            <a:avLst/>
            <a:gdLst/>
            <a:ahLst/>
            <a:cxnLst/>
            <a:rect l="l" t="t" r="r" b="b"/>
            <a:pathLst>
              <a:path w="3941815" h="3091982">
                <a:moveTo>
                  <a:pt x="0" y="0"/>
                </a:moveTo>
                <a:lnTo>
                  <a:pt x="3941815" y="0"/>
                </a:lnTo>
                <a:lnTo>
                  <a:pt x="3941815"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732766" y="-458876"/>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6202518" y="8072116"/>
            <a:ext cx="2113564" cy="2372368"/>
          </a:xfrm>
          <a:custGeom>
            <a:avLst/>
            <a:gdLst/>
            <a:ahLst/>
            <a:cxnLst/>
            <a:rect l="l" t="t" r="r" b="b"/>
            <a:pathLst>
              <a:path w="2113564" h="2372368">
                <a:moveTo>
                  <a:pt x="0" y="0"/>
                </a:moveTo>
                <a:lnTo>
                  <a:pt x="2113564" y="0"/>
                </a:lnTo>
                <a:lnTo>
                  <a:pt x="2113564" y="2372368"/>
                </a:lnTo>
                <a:lnTo>
                  <a:pt x="0" y="2372368"/>
                </a:lnTo>
                <a:lnTo>
                  <a:pt x="0" y="0"/>
                </a:lnTo>
                <a:close/>
              </a:path>
            </a:pathLst>
          </a:custGeom>
          <a:blipFill>
            <a:blip r:embed="rId7"/>
            <a:stretch>
              <a:fillRect/>
            </a:stretch>
          </a:blipFill>
        </p:spPr>
        <p:txBody>
          <a:bodyPr/>
          <a:lstStyle/>
          <a:p>
            <a:endParaRPr lang="en-EG"/>
          </a:p>
        </p:txBody>
      </p:sp>
      <p:sp>
        <p:nvSpPr>
          <p:cNvPr id="5" name="Freeform 5"/>
          <p:cNvSpPr/>
          <p:nvPr/>
        </p:nvSpPr>
        <p:spPr>
          <a:xfrm>
            <a:off x="12366605" y="3659189"/>
            <a:ext cx="4735813" cy="4143836"/>
          </a:xfrm>
          <a:custGeom>
            <a:avLst/>
            <a:gdLst/>
            <a:ahLst/>
            <a:cxnLst/>
            <a:rect l="l" t="t" r="r" b="b"/>
            <a:pathLst>
              <a:path w="4735813" h="4143836">
                <a:moveTo>
                  <a:pt x="0" y="0"/>
                </a:moveTo>
                <a:lnTo>
                  <a:pt x="4735813" y="0"/>
                </a:lnTo>
                <a:lnTo>
                  <a:pt x="4735813" y="4143836"/>
                </a:lnTo>
                <a:lnTo>
                  <a:pt x="0" y="4143836"/>
                </a:lnTo>
                <a:lnTo>
                  <a:pt x="0" y="0"/>
                </a:lnTo>
                <a:close/>
              </a:path>
            </a:pathLst>
          </a:custGeom>
          <a:blipFill>
            <a:blip r:embed="rId8"/>
            <a:stretch>
              <a:fillRect/>
            </a:stretch>
          </a:blipFill>
        </p:spPr>
        <p:txBody>
          <a:bodyPr/>
          <a:lstStyle/>
          <a:p>
            <a:endParaRPr lang="en-EG"/>
          </a:p>
        </p:txBody>
      </p:sp>
      <p:sp>
        <p:nvSpPr>
          <p:cNvPr id="6" name="TextBox 6"/>
          <p:cNvSpPr txBox="1"/>
          <p:nvPr/>
        </p:nvSpPr>
        <p:spPr>
          <a:xfrm>
            <a:off x="227904" y="4192589"/>
            <a:ext cx="11065465" cy="6348483"/>
          </a:xfrm>
          <a:prstGeom prst="rect">
            <a:avLst/>
          </a:prstGeom>
        </p:spPr>
        <p:txBody>
          <a:bodyPr lIns="0" tIns="0" rIns="0" bIns="0" rtlCol="0" anchor="t">
            <a:spAutoFit/>
          </a:bodyPr>
          <a:lstStyle/>
          <a:p>
            <a:pPr marL="809423" lvl="1" indent="-404711" algn="l">
              <a:lnSpc>
                <a:spcPts val="8922"/>
              </a:lnSpc>
              <a:buFont typeface="Arial"/>
              <a:buChar char="•"/>
            </a:pPr>
            <a:r>
              <a:rPr lang="en-US" sz="3749">
                <a:solidFill>
                  <a:srgbClr val="20124D"/>
                </a:solidFill>
                <a:latin typeface="Times New Roman"/>
                <a:ea typeface="Times New Roman"/>
                <a:cs typeface="Times New Roman"/>
                <a:sym typeface="Times New Roman"/>
              </a:rPr>
              <a:t>Launched in October 2025</a:t>
            </a:r>
          </a:p>
          <a:p>
            <a:pPr marL="809423" lvl="1" indent="-404711" algn="l">
              <a:lnSpc>
                <a:spcPts val="8922"/>
              </a:lnSpc>
              <a:buFont typeface="Arial"/>
              <a:buChar char="•"/>
            </a:pPr>
            <a:r>
              <a:rPr lang="en-US" sz="3749">
                <a:solidFill>
                  <a:srgbClr val="20124D"/>
                </a:solidFill>
                <a:latin typeface="Times New Roman"/>
                <a:ea typeface="Times New Roman"/>
                <a:cs typeface="Times New Roman"/>
                <a:sym typeface="Times New Roman"/>
              </a:rPr>
              <a:t>Targets university females aged 18- 25. </a:t>
            </a:r>
          </a:p>
          <a:p>
            <a:pPr marL="809423" lvl="1" indent="-404711" algn="l">
              <a:lnSpc>
                <a:spcPts val="8922"/>
              </a:lnSpc>
              <a:buFont typeface="Arial"/>
              <a:buChar char="•"/>
            </a:pPr>
            <a:r>
              <a:rPr lang="en-US" sz="3749">
                <a:solidFill>
                  <a:srgbClr val="20124D"/>
                </a:solidFill>
                <a:latin typeface="Times New Roman"/>
                <a:ea typeface="Times New Roman"/>
                <a:cs typeface="Times New Roman"/>
                <a:sym typeface="Times New Roman"/>
              </a:rPr>
              <a:t> It appeals Cairo and Alexandria</a:t>
            </a:r>
          </a:p>
          <a:p>
            <a:pPr marL="809423" lvl="1" indent="-404711" algn="l">
              <a:lnSpc>
                <a:spcPts val="8922"/>
              </a:lnSpc>
              <a:buFont typeface="Arial"/>
              <a:buChar char="•"/>
            </a:pPr>
            <a:r>
              <a:rPr lang="en-US" sz="3749">
                <a:solidFill>
                  <a:srgbClr val="20124D"/>
                </a:solidFill>
                <a:latin typeface="Times New Roman"/>
                <a:ea typeface="Times New Roman"/>
                <a:cs typeface="Times New Roman"/>
                <a:sym typeface="Times New Roman"/>
              </a:rPr>
              <a:t>Provides workshops to enhance female’s skills </a:t>
            </a:r>
          </a:p>
          <a:p>
            <a:pPr algn="l">
              <a:lnSpc>
                <a:spcPts val="4498"/>
              </a:lnSpc>
            </a:pPr>
            <a:endParaRPr lang="en-US" sz="3749">
              <a:solidFill>
                <a:srgbClr val="20124D"/>
              </a:solidFill>
              <a:latin typeface="Times New Roman"/>
              <a:ea typeface="Times New Roman"/>
              <a:cs typeface="Times New Roman"/>
              <a:sym typeface="Times New Roman"/>
            </a:endParaRPr>
          </a:p>
          <a:p>
            <a:pPr algn="l">
              <a:lnSpc>
                <a:spcPts val="4498"/>
              </a:lnSpc>
            </a:pPr>
            <a:endParaRPr lang="en-US" sz="3749">
              <a:solidFill>
                <a:srgbClr val="20124D"/>
              </a:solidFill>
              <a:latin typeface="Times New Roman"/>
              <a:ea typeface="Times New Roman"/>
              <a:cs typeface="Times New Roman"/>
              <a:sym typeface="Times New Roman"/>
            </a:endParaRPr>
          </a:p>
          <a:p>
            <a:pPr algn="l">
              <a:lnSpc>
                <a:spcPts val="4498"/>
              </a:lnSpc>
            </a:pPr>
            <a:endParaRPr lang="en-US" sz="3749">
              <a:solidFill>
                <a:srgbClr val="20124D"/>
              </a:solidFill>
              <a:latin typeface="Times New Roman"/>
              <a:ea typeface="Times New Roman"/>
              <a:cs typeface="Times New Roman"/>
              <a:sym typeface="Times New Roman"/>
            </a:endParaRPr>
          </a:p>
        </p:txBody>
      </p:sp>
      <p:sp>
        <p:nvSpPr>
          <p:cNvPr id="7" name="TextBox 7"/>
          <p:cNvSpPr txBox="1"/>
          <p:nvPr/>
        </p:nvSpPr>
        <p:spPr>
          <a:xfrm>
            <a:off x="3910558" y="844702"/>
            <a:ext cx="10447833" cy="1133475"/>
          </a:xfrm>
          <a:prstGeom prst="rect">
            <a:avLst/>
          </a:prstGeom>
        </p:spPr>
        <p:txBody>
          <a:bodyPr lIns="0" tIns="0" rIns="0" bIns="0" rtlCol="0" anchor="t">
            <a:spAutoFit/>
          </a:bodyPr>
          <a:lstStyle/>
          <a:p>
            <a:pPr algn="ctr">
              <a:lnSpc>
                <a:spcPts val="8647"/>
              </a:lnSpc>
            </a:pPr>
            <a:r>
              <a:rPr lang="en-US" sz="7206" b="1">
                <a:solidFill>
                  <a:srgbClr val="FFFFFF"/>
                </a:solidFill>
                <a:latin typeface="Times New Roman Bold"/>
                <a:ea typeface="Times New Roman Bold"/>
                <a:cs typeface="Times New Roman Bold"/>
                <a:sym typeface="Times New Roman Bold"/>
              </a:rPr>
              <a:t>Competitive Analysis</a:t>
            </a:r>
          </a:p>
        </p:txBody>
      </p:sp>
      <p:sp>
        <p:nvSpPr>
          <p:cNvPr id="8" name="TextBox 8"/>
          <p:cNvSpPr txBox="1"/>
          <p:nvPr/>
        </p:nvSpPr>
        <p:spPr>
          <a:xfrm>
            <a:off x="534867" y="2906714"/>
            <a:ext cx="4335433" cy="781050"/>
          </a:xfrm>
          <a:prstGeom prst="rect">
            <a:avLst/>
          </a:prstGeom>
        </p:spPr>
        <p:txBody>
          <a:bodyPr lIns="0" tIns="0" rIns="0" bIns="0" rtlCol="0" anchor="t">
            <a:spAutoFit/>
          </a:bodyPr>
          <a:lstStyle/>
          <a:p>
            <a:pPr algn="ctr">
              <a:lnSpc>
                <a:spcPts val="5999"/>
              </a:lnSpc>
            </a:pPr>
            <a:r>
              <a:rPr lang="en-US" sz="4999" b="1">
                <a:solidFill>
                  <a:srgbClr val="7A0068"/>
                </a:solidFill>
                <a:latin typeface="Times New Roman Bold"/>
                <a:ea typeface="Times New Roman Bold"/>
                <a:cs typeface="Times New Roman Bold"/>
                <a:sym typeface="Times New Roman Bold"/>
              </a:rPr>
              <a:t>3- She Leads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9037872" y="3370776"/>
            <a:ext cx="4900558" cy="2743200"/>
          </a:xfrm>
          <a:prstGeom prst="rect">
            <a:avLst/>
          </a:prstGeom>
        </p:spPr>
        <p:txBody>
          <a:bodyPr lIns="0" tIns="0" rIns="0" bIns="0" rtlCol="0" anchor="t">
            <a:spAutoFit/>
          </a:bodyPr>
          <a:lstStyle/>
          <a:p>
            <a:pPr algn="ctr">
              <a:lnSpc>
                <a:spcPts val="10679"/>
              </a:lnSpc>
            </a:pPr>
            <a:r>
              <a:rPr lang="en-US" sz="8899" b="1">
                <a:solidFill>
                  <a:srgbClr val="F5F0E6"/>
                </a:solidFill>
                <a:latin typeface="Times New Roman Bold"/>
                <a:ea typeface="Times New Roman Bold"/>
                <a:cs typeface="Times New Roman Bold"/>
                <a:sym typeface="Times New Roman Bold"/>
              </a:rPr>
              <a:t>Target Audience</a:t>
            </a:r>
          </a:p>
        </p:txBody>
      </p:sp>
      <p:sp>
        <p:nvSpPr>
          <p:cNvPr id="7" name="TextBox 7"/>
          <p:cNvSpPr txBox="1"/>
          <p:nvPr/>
        </p:nvSpPr>
        <p:spPr>
          <a:xfrm>
            <a:off x="2838825" y="32145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06</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17085124" y="100828"/>
            <a:ext cx="1152815" cy="1152815"/>
          </a:xfrm>
          <a:custGeom>
            <a:avLst/>
            <a:gdLst/>
            <a:ahLst/>
            <a:cxnLst/>
            <a:rect l="l" t="t" r="r" b="b"/>
            <a:pathLst>
              <a:path w="1152815" h="1152815">
                <a:moveTo>
                  <a:pt x="0" y="0"/>
                </a:moveTo>
                <a:lnTo>
                  <a:pt x="1152816" y="0"/>
                </a:lnTo>
                <a:lnTo>
                  <a:pt x="1152816" y="1152816"/>
                </a:lnTo>
                <a:lnTo>
                  <a:pt x="0" y="11528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
        <p:nvSpPr>
          <p:cNvPr id="15" name="Freeform 15"/>
          <p:cNvSpPr/>
          <p:nvPr/>
        </p:nvSpPr>
        <p:spPr>
          <a:xfrm>
            <a:off x="16267082" y="7729970"/>
            <a:ext cx="1880272" cy="1879544"/>
          </a:xfrm>
          <a:custGeom>
            <a:avLst/>
            <a:gdLst/>
            <a:ahLst/>
            <a:cxnLst/>
            <a:rect l="l" t="t" r="r" b="b"/>
            <a:pathLst>
              <a:path w="1880272" h="1879544">
                <a:moveTo>
                  <a:pt x="0" y="0"/>
                </a:moveTo>
                <a:lnTo>
                  <a:pt x="1880272" y="0"/>
                </a:lnTo>
                <a:lnTo>
                  <a:pt x="1880272" y="1879544"/>
                </a:lnTo>
                <a:lnTo>
                  <a:pt x="0" y="18795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EG"/>
          </a:p>
        </p:txBody>
      </p:sp>
      <p:sp>
        <p:nvSpPr>
          <p:cNvPr id="16" name="Freeform 16"/>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
        <p:nvSpPr>
          <p:cNvPr id="17" name="Freeform 17"/>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EG"/>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82419" y="-672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2106306" y="-443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153010" y="2638050"/>
            <a:ext cx="554842" cy="562598"/>
          </a:xfrm>
          <a:custGeom>
            <a:avLst/>
            <a:gdLst/>
            <a:ahLst/>
            <a:cxnLst/>
            <a:rect l="l" t="t" r="r" b="b"/>
            <a:pathLst>
              <a:path w="554842" h="562598">
                <a:moveTo>
                  <a:pt x="0" y="0"/>
                </a:moveTo>
                <a:lnTo>
                  <a:pt x="554842" y="0"/>
                </a:lnTo>
                <a:lnTo>
                  <a:pt x="554842" y="562598"/>
                </a:lnTo>
                <a:lnTo>
                  <a:pt x="0" y="5625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5207350" y="1275188"/>
            <a:ext cx="372494" cy="379006"/>
          </a:xfrm>
          <a:custGeom>
            <a:avLst/>
            <a:gdLst/>
            <a:ahLst/>
            <a:cxnLst/>
            <a:rect l="l" t="t" r="r" b="b"/>
            <a:pathLst>
              <a:path w="372494" h="379006">
                <a:moveTo>
                  <a:pt x="0" y="0"/>
                </a:moveTo>
                <a:lnTo>
                  <a:pt x="372494" y="0"/>
                </a:lnTo>
                <a:lnTo>
                  <a:pt x="372494" y="379006"/>
                </a:lnTo>
                <a:lnTo>
                  <a:pt x="0" y="379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Freeform 6"/>
          <p:cNvSpPr/>
          <p:nvPr/>
        </p:nvSpPr>
        <p:spPr>
          <a:xfrm>
            <a:off x="16202518" y="8072116"/>
            <a:ext cx="2113564" cy="2372368"/>
          </a:xfrm>
          <a:custGeom>
            <a:avLst/>
            <a:gdLst/>
            <a:ahLst/>
            <a:cxnLst/>
            <a:rect l="l" t="t" r="r" b="b"/>
            <a:pathLst>
              <a:path w="2113564" h="2372368">
                <a:moveTo>
                  <a:pt x="0" y="0"/>
                </a:moveTo>
                <a:lnTo>
                  <a:pt x="2113564" y="0"/>
                </a:lnTo>
                <a:lnTo>
                  <a:pt x="2113564" y="2372368"/>
                </a:lnTo>
                <a:lnTo>
                  <a:pt x="0" y="2372368"/>
                </a:lnTo>
                <a:lnTo>
                  <a:pt x="0" y="0"/>
                </a:lnTo>
                <a:close/>
              </a:path>
            </a:pathLst>
          </a:custGeom>
          <a:blipFill>
            <a:blip r:embed="rId11"/>
            <a:stretch>
              <a:fillRect/>
            </a:stretch>
          </a:blipFill>
        </p:spPr>
        <p:txBody>
          <a:bodyPr/>
          <a:lstStyle/>
          <a:p>
            <a:endParaRPr lang="en-EG"/>
          </a:p>
        </p:txBody>
      </p:sp>
      <p:sp>
        <p:nvSpPr>
          <p:cNvPr id="7" name="TextBox 7"/>
          <p:cNvSpPr txBox="1"/>
          <p:nvPr/>
        </p:nvSpPr>
        <p:spPr>
          <a:xfrm>
            <a:off x="9550847" y="3934073"/>
            <a:ext cx="7893574" cy="3737531"/>
          </a:xfrm>
          <a:prstGeom prst="rect">
            <a:avLst/>
          </a:prstGeom>
        </p:spPr>
        <p:txBody>
          <a:bodyPr lIns="0" tIns="0" rIns="0" bIns="0" rtlCol="0" anchor="t">
            <a:spAutoFit/>
          </a:bodyPr>
          <a:lstStyle/>
          <a:p>
            <a:pPr marL="801890" lvl="1" indent="-400945" algn="l">
              <a:lnSpc>
                <a:spcPts val="7502"/>
              </a:lnSpc>
              <a:buFont typeface="Arial"/>
              <a:buChar char="•"/>
            </a:pPr>
            <a:r>
              <a:rPr lang="en-US" sz="3714">
                <a:solidFill>
                  <a:srgbClr val="20124D"/>
                </a:solidFill>
                <a:latin typeface="Times New Roman"/>
                <a:ea typeface="Times New Roman"/>
                <a:cs typeface="Times New Roman"/>
                <a:sym typeface="Times New Roman"/>
              </a:rPr>
              <a:t>Target married or single women in Egypt. Aged between 22-45</a:t>
            </a:r>
          </a:p>
          <a:p>
            <a:pPr marL="801890" lvl="1" indent="-400945" algn="l">
              <a:lnSpc>
                <a:spcPts val="7502"/>
              </a:lnSpc>
              <a:buFont typeface="Arial"/>
              <a:buChar char="•"/>
            </a:pPr>
            <a:r>
              <a:rPr lang="en-US" sz="3714">
                <a:solidFill>
                  <a:srgbClr val="20124D"/>
                </a:solidFill>
                <a:latin typeface="Times New Roman"/>
                <a:ea typeface="Times New Roman"/>
                <a:cs typeface="Times New Roman"/>
                <a:sym typeface="Times New Roman"/>
              </a:rPr>
              <a:t> C class with low-income level</a:t>
            </a:r>
          </a:p>
          <a:p>
            <a:pPr marL="801890" lvl="1" indent="-400945" algn="l">
              <a:lnSpc>
                <a:spcPts val="7502"/>
              </a:lnSpc>
              <a:buFont typeface="Arial"/>
              <a:buChar char="•"/>
            </a:pPr>
            <a:r>
              <a:rPr lang="en-US" sz="3714">
                <a:solidFill>
                  <a:srgbClr val="20124D"/>
                </a:solidFill>
                <a:latin typeface="Times New Roman"/>
                <a:ea typeface="Times New Roman"/>
                <a:cs typeface="Times New Roman"/>
                <a:sym typeface="Times New Roman"/>
              </a:rPr>
              <a:t> Higher education and institutions.</a:t>
            </a:r>
          </a:p>
        </p:txBody>
      </p:sp>
      <p:sp>
        <p:nvSpPr>
          <p:cNvPr id="8" name="TextBox 8"/>
          <p:cNvSpPr txBox="1"/>
          <p:nvPr/>
        </p:nvSpPr>
        <p:spPr>
          <a:xfrm>
            <a:off x="5798919" y="844702"/>
            <a:ext cx="7503855" cy="1123950"/>
          </a:xfrm>
          <a:prstGeom prst="rect">
            <a:avLst/>
          </a:prstGeom>
        </p:spPr>
        <p:txBody>
          <a:bodyPr lIns="0" tIns="0" rIns="0" bIns="0" rtlCol="0" anchor="t">
            <a:spAutoFit/>
          </a:bodyPr>
          <a:lstStyle/>
          <a:p>
            <a:pPr algn="l">
              <a:lnSpc>
                <a:spcPts val="8640"/>
              </a:lnSpc>
            </a:pPr>
            <a:r>
              <a:rPr lang="en-US" sz="7200" b="1">
                <a:solidFill>
                  <a:srgbClr val="FFFFFF"/>
                </a:solidFill>
                <a:latin typeface="Arimo Bold"/>
                <a:ea typeface="Arimo Bold"/>
                <a:cs typeface="Arimo Bold"/>
                <a:sym typeface="Arimo Bold"/>
              </a:rPr>
              <a:t>Target Audience</a:t>
            </a:r>
          </a:p>
        </p:txBody>
      </p:sp>
      <p:sp>
        <p:nvSpPr>
          <p:cNvPr id="9" name="TextBox 9"/>
          <p:cNvSpPr txBox="1"/>
          <p:nvPr/>
        </p:nvSpPr>
        <p:spPr>
          <a:xfrm>
            <a:off x="573573" y="2810123"/>
            <a:ext cx="5771644" cy="752475"/>
          </a:xfrm>
          <a:prstGeom prst="rect">
            <a:avLst/>
          </a:prstGeom>
        </p:spPr>
        <p:txBody>
          <a:bodyPr lIns="0" tIns="0" rIns="0" bIns="0" rtlCol="0" anchor="t">
            <a:spAutoFit/>
          </a:bodyPr>
          <a:lstStyle/>
          <a:p>
            <a:pPr algn="ctr">
              <a:lnSpc>
                <a:spcPts val="5759"/>
              </a:lnSpc>
              <a:spcBef>
                <a:spcPct val="0"/>
              </a:spcBef>
            </a:pPr>
            <a:r>
              <a:rPr lang="en-US" sz="4800" b="1">
                <a:solidFill>
                  <a:srgbClr val="7A0068"/>
                </a:solidFill>
                <a:latin typeface="Times New Roman Bold"/>
                <a:ea typeface="Times New Roman Bold"/>
                <a:cs typeface="Times New Roman Bold"/>
                <a:sym typeface="Times New Roman Bold"/>
              </a:rPr>
              <a:t>Demographic</a:t>
            </a:r>
          </a:p>
        </p:txBody>
      </p:sp>
      <p:sp>
        <p:nvSpPr>
          <p:cNvPr id="10" name="TextBox 10"/>
          <p:cNvSpPr txBox="1"/>
          <p:nvPr/>
        </p:nvSpPr>
        <p:spPr>
          <a:xfrm>
            <a:off x="359241" y="3972173"/>
            <a:ext cx="8290159" cy="5311113"/>
          </a:xfrm>
          <a:prstGeom prst="rect">
            <a:avLst/>
          </a:prstGeom>
        </p:spPr>
        <p:txBody>
          <a:bodyPr lIns="0" tIns="0" rIns="0" bIns="0" rtlCol="0" anchor="t">
            <a:spAutoFit/>
          </a:bodyPr>
          <a:lstStyle/>
          <a:p>
            <a:pPr marL="805789" lvl="1" indent="-402894" algn="l">
              <a:lnSpc>
                <a:spcPts val="6008"/>
              </a:lnSpc>
              <a:buFont typeface="Arial"/>
              <a:buChar char="•"/>
            </a:pPr>
            <a:r>
              <a:rPr lang="en-US" sz="3732">
                <a:solidFill>
                  <a:srgbClr val="20124D"/>
                </a:solidFill>
                <a:latin typeface="Times New Roman"/>
                <a:ea typeface="Times New Roman"/>
                <a:cs typeface="Times New Roman"/>
                <a:sym typeface="Times New Roman"/>
              </a:rPr>
              <a:t>According to CAPMAS (2025), In Egypt, Women form approximately 23.4% of Egypt’s workforce.</a:t>
            </a:r>
          </a:p>
          <a:p>
            <a:pPr algn="l">
              <a:lnSpc>
                <a:spcPts val="6008"/>
              </a:lnSpc>
            </a:pPr>
            <a:endParaRPr lang="en-US" sz="3732">
              <a:solidFill>
                <a:srgbClr val="20124D"/>
              </a:solidFill>
              <a:latin typeface="Times New Roman"/>
              <a:ea typeface="Times New Roman"/>
              <a:cs typeface="Times New Roman"/>
              <a:sym typeface="Times New Roman"/>
            </a:endParaRPr>
          </a:p>
          <a:p>
            <a:pPr marL="805789" lvl="1" indent="-402894" algn="l">
              <a:lnSpc>
                <a:spcPts val="6008"/>
              </a:lnSpc>
              <a:buFont typeface="Arial"/>
              <a:buChar char="•"/>
            </a:pPr>
            <a:r>
              <a:rPr lang="en-US" sz="3732">
                <a:solidFill>
                  <a:srgbClr val="20124D"/>
                </a:solidFill>
                <a:latin typeface="Times New Roman"/>
                <a:ea typeface="Times New Roman"/>
                <a:cs typeface="Times New Roman"/>
                <a:sym typeface="Times New Roman"/>
              </a:rPr>
              <a:t> While the rate of women unemployment women 15.8% of different ages.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82419" y="-672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2106306" y="-443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TextBox 4"/>
          <p:cNvSpPr txBox="1"/>
          <p:nvPr/>
        </p:nvSpPr>
        <p:spPr>
          <a:xfrm>
            <a:off x="5837019" y="1000125"/>
            <a:ext cx="7503855" cy="1133475"/>
          </a:xfrm>
          <a:prstGeom prst="rect">
            <a:avLst/>
          </a:prstGeom>
        </p:spPr>
        <p:txBody>
          <a:bodyPr lIns="0" tIns="0" rIns="0" bIns="0" rtlCol="0" anchor="t">
            <a:spAutoFit/>
          </a:bodyPr>
          <a:lstStyle/>
          <a:p>
            <a:pPr algn="l">
              <a:lnSpc>
                <a:spcPts val="8640"/>
              </a:lnSpc>
            </a:pPr>
            <a:r>
              <a:rPr lang="en-US" sz="7200" b="1">
                <a:solidFill>
                  <a:srgbClr val="FFFFFF"/>
                </a:solidFill>
                <a:latin typeface="Times New Roman Bold"/>
                <a:ea typeface="Times New Roman Bold"/>
                <a:cs typeface="Times New Roman Bold"/>
                <a:sym typeface="Times New Roman Bold"/>
              </a:rPr>
              <a:t>Target Audience</a:t>
            </a:r>
          </a:p>
        </p:txBody>
      </p:sp>
      <p:sp>
        <p:nvSpPr>
          <p:cNvPr id="5" name="Freeform 5"/>
          <p:cNvSpPr/>
          <p:nvPr/>
        </p:nvSpPr>
        <p:spPr>
          <a:xfrm>
            <a:off x="16202518" y="8072116"/>
            <a:ext cx="2113564" cy="2372368"/>
          </a:xfrm>
          <a:custGeom>
            <a:avLst/>
            <a:gdLst/>
            <a:ahLst/>
            <a:cxnLst/>
            <a:rect l="l" t="t" r="r" b="b"/>
            <a:pathLst>
              <a:path w="2113564" h="2372368">
                <a:moveTo>
                  <a:pt x="0" y="0"/>
                </a:moveTo>
                <a:lnTo>
                  <a:pt x="2113564" y="0"/>
                </a:lnTo>
                <a:lnTo>
                  <a:pt x="2113564" y="2372368"/>
                </a:lnTo>
                <a:lnTo>
                  <a:pt x="0" y="2372368"/>
                </a:lnTo>
                <a:lnTo>
                  <a:pt x="0" y="0"/>
                </a:lnTo>
                <a:close/>
              </a:path>
            </a:pathLst>
          </a:custGeom>
          <a:blipFill>
            <a:blip r:embed="rId7"/>
            <a:stretch>
              <a:fillRect/>
            </a:stretch>
          </a:blipFill>
        </p:spPr>
        <p:txBody>
          <a:bodyPr/>
          <a:lstStyle/>
          <a:p>
            <a:endParaRPr lang="en-EG"/>
          </a:p>
        </p:txBody>
      </p:sp>
      <p:sp>
        <p:nvSpPr>
          <p:cNvPr id="6" name="TextBox 6"/>
          <p:cNvSpPr txBox="1"/>
          <p:nvPr/>
        </p:nvSpPr>
        <p:spPr>
          <a:xfrm>
            <a:off x="573573" y="3033796"/>
            <a:ext cx="5771644" cy="752475"/>
          </a:xfrm>
          <a:prstGeom prst="rect">
            <a:avLst/>
          </a:prstGeom>
        </p:spPr>
        <p:txBody>
          <a:bodyPr lIns="0" tIns="0" rIns="0" bIns="0" rtlCol="0" anchor="t">
            <a:spAutoFit/>
          </a:bodyPr>
          <a:lstStyle/>
          <a:p>
            <a:pPr algn="ctr">
              <a:lnSpc>
                <a:spcPts val="5759"/>
              </a:lnSpc>
              <a:spcBef>
                <a:spcPct val="0"/>
              </a:spcBef>
            </a:pPr>
            <a:r>
              <a:rPr lang="en-US" sz="4800" b="1">
                <a:solidFill>
                  <a:srgbClr val="7A0068"/>
                </a:solidFill>
                <a:latin typeface="Times New Roman Bold"/>
                <a:ea typeface="Times New Roman Bold"/>
                <a:cs typeface="Times New Roman Bold"/>
                <a:sym typeface="Times New Roman Bold"/>
              </a:rPr>
              <a:t>Psychographic</a:t>
            </a:r>
          </a:p>
        </p:txBody>
      </p:sp>
      <p:sp>
        <p:nvSpPr>
          <p:cNvPr id="7" name="TextBox 7"/>
          <p:cNvSpPr txBox="1"/>
          <p:nvPr/>
        </p:nvSpPr>
        <p:spPr>
          <a:xfrm>
            <a:off x="304309" y="4238873"/>
            <a:ext cx="14044930" cy="5842735"/>
          </a:xfrm>
          <a:prstGeom prst="rect">
            <a:avLst/>
          </a:prstGeom>
        </p:spPr>
        <p:txBody>
          <a:bodyPr lIns="0" tIns="0" rIns="0" bIns="0" rtlCol="0" anchor="t">
            <a:spAutoFit/>
          </a:bodyPr>
          <a:lstStyle/>
          <a:p>
            <a:pPr marL="892147" lvl="1" indent="-446073" algn="l">
              <a:lnSpc>
                <a:spcPts val="6652"/>
              </a:lnSpc>
              <a:buFont typeface="Arial"/>
              <a:buChar char="•"/>
            </a:pPr>
            <a:r>
              <a:rPr lang="en-US" sz="4132">
                <a:solidFill>
                  <a:srgbClr val="20124D"/>
                </a:solidFill>
                <a:latin typeface="Times New Roman"/>
                <a:ea typeface="Times New Roman"/>
                <a:cs typeface="Times New Roman"/>
                <a:sym typeface="Times New Roman"/>
              </a:rPr>
              <a:t>Seek equality, independence, and self -growth.</a:t>
            </a:r>
          </a:p>
          <a:p>
            <a:pPr marL="892147" lvl="1" indent="-446073" algn="l">
              <a:lnSpc>
                <a:spcPts val="6652"/>
              </a:lnSpc>
              <a:buFont typeface="Arial"/>
              <a:buChar char="•"/>
            </a:pPr>
            <a:r>
              <a:rPr lang="en-US" sz="4132">
                <a:solidFill>
                  <a:srgbClr val="20124D"/>
                </a:solidFill>
                <a:latin typeface="Times New Roman"/>
                <a:ea typeface="Times New Roman"/>
                <a:cs typeface="Times New Roman"/>
                <a:sym typeface="Times New Roman"/>
              </a:rPr>
              <a:t> Strong desire to improve themselves financially</a:t>
            </a:r>
          </a:p>
          <a:p>
            <a:pPr marL="892147" lvl="1" indent="-446073" algn="l">
              <a:lnSpc>
                <a:spcPts val="6652"/>
              </a:lnSpc>
              <a:buFont typeface="Arial"/>
              <a:buChar char="•"/>
            </a:pPr>
            <a:r>
              <a:rPr lang="en-US" sz="4132">
                <a:solidFill>
                  <a:srgbClr val="20124D"/>
                </a:solidFill>
                <a:latin typeface="Times New Roman"/>
                <a:ea typeface="Times New Roman"/>
                <a:cs typeface="Times New Roman"/>
                <a:sym typeface="Times New Roman"/>
              </a:rPr>
              <a:t> want to maintain stability and build a better future for themselves and their families. </a:t>
            </a:r>
          </a:p>
          <a:p>
            <a:pPr marL="892147" lvl="1" indent="-446073" algn="l">
              <a:lnSpc>
                <a:spcPts val="6652"/>
              </a:lnSpc>
              <a:buFont typeface="Arial"/>
              <a:buChar char="•"/>
            </a:pPr>
            <a:r>
              <a:rPr lang="en-US" sz="4132">
                <a:solidFill>
                  <a:srgbClr val="20124D"/>
                </a:solidFill>
                <a:latin typeface="Times New Roman"/>
                <a:ea typeface="Times New Roman"/>
                <a:cs typeface="Times New Roman"/>
                <a:sym typeface="Times New Roman"/>
              </a:rPr>
              <a:t>They have a great belief in their abilities. </a:t>
            </a:r>
          </a:p>
          <a:p>
            <a:pPr marL="892147" lvl="1" indent="-446073" algn="l">
              <a:lnSpc>
                <a:spcPts val="6652"/>
              </a:lnSpc>
              <a:buFont typeface="Arial"/>
              <a:buChar char="•"/>
            </a:pPr>
            <a:r>
              <a:rPr lang="en-US" sz="4132">
                <a:solidFill>
                  <a:srgbClr val="20124D"/>
                </a:solidFill>
                <a:latin typeface="Times New Roman"/>
                <a:ea typeface="Times New Roman"/>
                <a:cs typeface="Times New Roman"/>
                <a:sym typeface="Times New Roman"/>
              </a:rPr>
              <a:t>They are against being tied with social norms and traditions.</a:t>
            </a:r>
          </a:p>
          <a:p>
            <a:pPr algn="l">
              <a:lnSpc>
                <a:spcPts val="6652"/>
              </a:lnSpc>
            </a:pPr>
            <a:endParaRPr lang="en-US" sz="4132">
              <a:solidFill>
                <a:srgbClr val="20124D"/>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82419" y="-672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2106306" y="-443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073053" y="7693110"/>
            <a:ext cx="372494" cy="379006"/>
          </a:xfrm>
          <a:custGeom>
            <a:avLst/>
            <a:gdLst/>
            <a:ahLst/>
            <a:cxnLst/>
            <a:rect l="l" t="t" r="r" b="b"/>
            <a:pathLst>
              <a:path w="372494" h="379006">
                <a:moveTo>
                  <a:pt x="0" y="0"/>
                </a:moveTo>
                <a:lnTo>
                  <a:pt x="372494" y="0"/>
                </a:lnTo>
                <a:lnTo>
                  <a:pt x="372494" y="379006"/>
                </a:lnTo>
                <a:lnTo>
                  <a:pt x="0" y="3790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6202518" y="8072116"/>
            <a:ext cx="2113564" cy="2372368"/>
          </a:xfrm>
          <a:custGeom>
            <a:avLst/>
            <a:gdLst/>
            <a:ahLst/>
            <a:cxnLst/>
            <a:rect l="l" t="t" r="r" b="b"/>
            <a:pathLst>
              <a:path w="2113564" h="2372368">
                <a:moveTo>
                  <a:pt x="0" y="0"/>
                </a:moveTo>
                <a:lnTo>
                  <a:pt x="2113564" y="0"/>
                </a:lnTo>
                <a:lnTo>
                  <a:pt x="2113564" y="2372368"/>
                </a:lnTo>
                <a:lnTo>
                  <a:pt x="0" y="2372368"/>
                </a:lnTo>
                <a:lnTo>
                  <a:pt x="0" y="0"/>
                </a:lnTo>
                <a:close/>
              </a:path>
            </a:pathLst>
          </a:custGeom>
          <a:blipFill>
            <a:blip r:embed="rId9"/>
            <a:stretch>
              <a:fillRect/>
            </a:stretch>
          </a:blipFill>
        </p:spPr>
        <p:txBody>
          <a:bodyPr/>
          <a:lstStyle/>
          <a:p>
            <a:endParaRPr lang="en-EG"/>
          </a:p>
        </p:txBody>
      </p:sp>
      <p:sp>
        <p:nvSpPr>
          <p:cNvPr id="6" name="TextBox 6"/>
          <p:cNvSpPr txBox="1"/>
          <p:nvPr/>
        </p:nvSpPr>
        <p:spPr>
          <a:xfrm>
            <a:off x="6373792" y="990600"/>
            <a:ext cx="6794965" cy="1133475"/>
          </a:xfrm>
          <a:prstGeom prst="rect">
            <a:avLst/>
          </a:prstGeom>
        </p:spPr>
        <p:txBody>
          <a:bodyPr lIns="0" tIns="0" rIns="0" bIns="0" rtlCol="0" anchor="t">
            <a:spAutoFit/>
          </a:bodyPr>
          <a:lstStyle/>
          <a:p>
            <a:pPr algn="l">
              <a:lnSpc>
                <a:spcPts val="8640"/>
              </a:lnSpc>
            </a:pPr>
            <a:r>
              <a:rPr lang="en-US" sz="7200" b="1">
                <a:solidFill>
                  <a:srgbClr val="FFFFFF"/>
                </a:solidFill>
                <a:latin typeface="Times New Roman Bold"/>
                <a:ea typeface="Times New Roman Bold"/>
                <a:cs typeface="Times New Roman Bold"/>
                <a:sym typeface="Times New Roman Bold"/>
              </a:rPr>
              <a:t>Target Audience</a:t>
            </a:r>
          </a:p>
        </p:txBody>
      </p:sp>
      <p:sp>
        <p:nvSpPr>
          <p:cNvPr id="7" name="TextBox 7"/>
          <p:cNvSpPr txBox="1"/>
          <p:nvPr/>
        </p:nvSpPr>
        <p:spPr>
          <a:xfrm>
            <a:off x="244288" y="2819483"/>
            <a:ext cx="5771644" cy="866775"/>
          </a:xfrm>
          <a:prstGeom prst="rect">
            <a:avLst/>
          </a:prstGeom>
        </p:spPr>
        <p:txBody>
          <a:bodyPr lIns="0" tIns="0" rIns="0" bIns="0" rtlCol="0" anchor="t">
            <a:spAutoFit/>
          </a:bodyPr>
          <a:lstStyle/>
          <a:p>
            <a:pPr algn="ctr">
              <a:lnSpc>
                <a:spcPts val="6599"/>
              </a:lnSpc>
              <a:spcBef>
                <a:spcPct val="0"/>
              </a:spcBef>
            </a:pPr>
            <a:r>
              <a:rPr lang="en-US" sz="5499" b="1">
                <a:solidFill>
                  <a:srgbClr val="7A0068"/>
                </a:solidFill>
                <a:latin typeface="Times New Roman Bold"/>
                <a:ea typeface="Times New Roman Bold"/>
                <a:cs typeface="Times New Roman Bold"/>
                <a:sym typeface="Times New Roman Bold"/>
              </a:rPr>
              <a:t>Behavioral </a:t>
            </a:r>
          </a:p>
        </p:txBody>
      </p:sp>
      <p:sp>
        <p:nvSpPr>
          <p:cNvPr id="8" name="TextBox 8"/>
          <p:cNvSpPr txBox="1"/>
          <p:nvPr/>
        </p:nvSpPr>
        <p:spPr>
          <a:xfrm>
            <a:off x="0" y="3915023"/>
            <a:ext cx="13302774" cy="5970777"/>
          </a:xfrm>
          <a:prstGeom prst="rect">
            <a:avLst/>
          </a:prstGeom>
        </p:spPr>
        <p:txBody>
          <a:bodyPr lIns="0" tIns="0" rIns="0" bIns="0" rtlCol="0" anchor="t">
            <a:spAutoFit/>
          </a:bodyPr>
          <a:lstStyle/>
          <a:p>
            <a:pPr marL="885194" lvl="1" indent="-442597" algn="l">
              <a:lnSpc>
                <a:spcPts val="6806"/>
              </a:lnSpc>
              <a:buFont typeface="Arial"/>
              <a:buChar char="•"/>
            </a:pPr>
            <a:r>
              <a:rPr lang="en-US" sz="4100">
                <a:solidFill>
                  <a:srgbClr val="20124D"/>
                </a:solidFill>
                <a:latin typeface="Times New Roman"/>
                <a:ea typeface="Times New Roman"/>
                <a:cs typeface="Times New Roman"/>
                <a:sym typeface="Times New Roman"/>
              </a:rPr>
              <a:t> Active on social media platforms</a:t>
            </a:r>
          </a:p>
          <a:p>
            <a:pPr marL="885194" lvl="1" indent="-442597" algn="l">
              <a:lnSpc>
                <a:spcPts val="6806"/>
              </a:lnSpc>
              <a:buFont typeface="Arial"/>
              <a:buChar char="•"/>
            </a:pPr>
            <a:r>
              <a:rPr lang="en-US" sz="4100">
                <a:solidFill>
                  <a:srgbClr val="20124D"/>
                </a:solidFill>
                <a:latin typeface="Times New Roman"/>
                <a:ea typeface="Times New Roman"/>
                <a:cs typeface="Times New Roman"/>
                <a:sym typeface="Times New Roman"/>
              </a:rPr>
              <a:t> They searched for workshops. </a:t>
            </a:r>
          </a:p>
          <a:p>
            <a:pPr marL="885194" lvl="1" indent="-442597" algn="l">
              <a:lnSpc>
                <a:spcPts val="6806"/>
              </a:lnSpc>
              <a:buFont typeface="Arial"/>
              <a:buChar char="•"/>
            </a:pPr>
            <a:r>
              <a:rPr lang="en-US" sz="4100">
                <a:solidFill>
                  <a:srgbClr val="20124D"/>
                </a:solidFill>
                <a:latin typeface="Times New Roman"/>
                <a:ea typeface="Times New Roman"/>
                <a:cs typeface="Times New Roman"/>
                <a:sym typeface="Times New Roman"/>
              </a:rPr>
              <a:t>Followed influencers who inspired them to find stable job opportunities </a:t>
            </a:r>
          </a:p>
          <a:p>
            <a:pPr marL="885194" lvl="1" indent="-442597" algn="l">
              <a:lnSpc>
                <a:spcPts val="6806"/>
              </a:lnSpc>
              <a:buFont typeface="Arial"/>
              <a:buChar char="•"/>
            </a:pPr>
            <a:r>
              <a:rPr lang="en-US" sz="4100">
                <a:solidFill>
                  <a:srgbClr val="20124D"/>
                </a:solidFill>
                <a:latin typeface="Times New Roman"/>
                <a:ea typeface="Times New Roman"/>
                <a:cs typeface="Times New Roman"/>
                <a:sym typeface="Times New Roman"/>
              </a:rPr>
              <a:t> Balance their personal family life and work life.</a:t>
            </a:r>
          </a:p>
          <a:p>
            <a:pPr marL="885194" lvl="1" indent="-442597" algn="l">
              <a:lnSpc>
                <a:spcPts val="6806"/>
              </a:lnSpc>
              <a:buFont typeface="Arial"/>
              <a:buChar char="•"/>
            </a:pPr>
            <a:r>
              <a:rPr lang="en-US" sz="4100">
                <a:solidFill>
                  <a:srgbClr val="20124D"/>
                </a:solidFill>
                <a:latin typeface="Times New Roman"/>
                <a:ea typeface="Times New Roman"/>
                <a:cs typeface="Times New Roman"/>
                <a:sym typeface="Times New Roman"/>
              </a:rPr>
              <a:t> They have a great belief in themselves and seek improvement and independence.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TextBox 2"/>
          <p:cNvSpPr txBox="1"/>
          <p:nvPr/>
        </p:nvSpPr>
        <p:spPr>
          <a:xfrm>
            <a:off x="1201923" y="2618564"/>
            <a:ext cx="4124073"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01 Introduction</a:t>
            </a:r>
          </a:p>
        </p:txBody>
      </p:sp>
      <p:sp>
        <p:nvSpPr>
          <p:cNvPr id="3" name="TextBox 3"/>
          <p:cNvSpPr txBox="1"/>
          <p:nvPr/>
        </p:nvSpPr>
        <p:spPr>
          <a:xfrm>
            <a:off x="6914168" y="2618564"/>
            <a:ext cx="4328196"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02 Marketing mix</a:t>
            </a:r>
          </a:p>
        </p:txBody>
      </p:sp>
      <p:sp>
        <p:nvSpPr>
          <p:cNvPr id="4" name="TextBox 4"/>
          <p:cNvSpPr txBox="1"/>
          <p:nvPr/>
        </p:nvSpPr>
        <p:spPr>
          <a:xfrm>
            <a:off x="12973372" y="4707236"/>
            <a:ext cx="4804392" cy="666750"/>
          </a:xfrm>
          <a:prstGeom prst="rect">
            <a:avLst/>
          </a:prstGeom>
        </p:spPr>
        <p:txBody>
          <a:bodyPr lIns="0" tIns="0" rIns="0" bIns="0" rtlCol="0" anchor="t">
            <a:spAutoFit/>
          </a:bodyPr>
          <a:lstStyle/>
          <a:p>
            <a:pPr algn="l">
              <a:lnSpc>
                <a:spcPts val="5160"/>
              </a:lnSpc>
            </a:pPr>
            <a:r>
              <a:rPr lang="en-US" sz="4300" b="1">
                <a:solidFill>
                  <a:srgbClr val="7A0068"/>
                </a:solidFill>
                <a:latin typeface="Times New Roman Bold"/>
                <a:ea typeface="Times New Roman Bold"/>
                <a:cs typeface="Times New Roman Bold"/>
                <a:sym typeface="Times New Roman Bold"/>
              </a:rPr>
              <a:t>06 Target Audience</a:t>
            </a:r>
          </a:p>
        </p:txBody>
      </p:sp>
      <p:sp>
        <p:nvSpPr>
          <p:cNvPr id="5" name="TextBox 5"/>
          <p:cNvSpPr txBox="1"/>
          <p:nvPr/>
        </p:nvSpPr>
        <p:spPr>
          <a:xfrm>
            <a:off x="3354825" y="667075"/>
            <a:ext cx="11578350" cy="1123950"/>
          </a:xfrm>
          <a:prstGeom prst="rect">
            <a:avLst/>
          </a:prstGeom>
        </p:spPr>
        <p:txBody>
          <a:bodyPr lIns="0" tIns="0" rIns="0" bIns="0" rtlCol="0" anchor="t">
            <a:spAutoFit/>
          </a:bodyPr>
          <a:lstStyle/>
          <a:p>
            <a:pPr algn="ctr">
              <a:lnSpc>
                <a:spcPts val="8640"/>
              </a:lnSpc>
            </a:pPr>
            <a:r>
              <a:rPr lang="en-US" sz="7200" b="1">
                <a:solidFill>
                  <a:srgbClr val="FFFFFF"/>
                </a:solidFill>
                <a:latin typeface="Arimo Bold"/>
                <a:ea typeface="Arimo Bold"/>
                <a:cs typeface="Arimo Bold"/>
                <a:sym typeface="Arimo Bold"/>
              </a:rPr>
              <a:t>Table of contents</a:t>
            </a:r>
          </a:p>
        </p:txBody>
      </p:sp>
      <p:sp>
        <p:nvSpPr>
          <p:cNvPr id="6" name="TextBox 6"/>
          <p:cNvSpPr txBox="1"/>
          <p:nvPr/>
        </p:nvSpPr>
        <p:spPr>
          <a:xfrm>
            <a:off x="6222225" y="4392912"/>
            <a:ext cx="5339307" cy="13144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05 Competitive Analysis</a:t>
            </a:r>
          </a:p>
        </p:txBody>
      </p:sp>
      <p:sp>
        <p:nvSpPr>
          <p:cNvPr id="7" name="TextBox 7"/>
          <p:cNvSpPr txBox="1"/>
          <p:nvPr/>
        </p:nvSpPr>
        <p:spPr>
          <a:xfrm>
            <a:off x="782680" y="6814959"/>
            <a:ext cx="5144290"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07 Creative Strategy</a:t>
            </a:r>
          </a:p>
        </p:txBody>
      </p:sp>
      <p:sp>
        <p:nvSpPr>
          <p:cNvPr id="8" name="TextBox 8"/>
          <p:cNvSpPr txBox="1"/>
          <p:nvPr/>
        </p:nvSpPr>
        <p:spPr>
          <a:xfrm>
            <a:off x="6808254" y="8591550"/>
            <a:ext cx="4671491"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11 Media planning</a:t>
            </a:r>
          </a:p>
        </p:txBody>
      </p:sp>
      <p:sp>
        <p:nvSpPr>
          <p:cNvPr id="9" name="TextBox 9"/>
          <p:cNvSpPr txBox="1"/>
          <p:nvPr/>
        </p:nvSpPr>
        <p:spPr>
          <a:xfrm>
            <a:off x="13094063" y="8267700"/>
            <a:ext cx="4524911" cy="13144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12 Evaluation&amp; Measurement</a:t>
            </a:r>
          </a:p>
        </p:txBody>
      </p:sp>
      <p:sp>
        <p:nvSpPr>
          <p:cNvPr id="10" name="TextBox 10"/>
          <p:cNvSpPr txBox="1"/>
          <p:nvPr/>
        </p:nvSpPr>
        <p:spPr>
          <a:xfrm>
            <a:off x="12830536" y="2599514"/>
            <a:ext cx="4300529"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03 Swot analysis </a:t>
            </a:r>
          </a:p>
        </p:txBody>
      </p:sp>
      <p:sp>
        <p:nvSpPr>
          <p:cNvPr id="11" name="TextBox 11"/>
          <p:cNvSpPr txBox="1"/>
          <p:nvPr/>
        </p:nvSpPr>
        <p:spPr>
          <a:xfrm>
            <a:off x="640374" y="4627123"/>
            <a:ext cx="5428902"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04 PESTEL Analysis</a:t>
            </a:r>
          </a:p>
        </p:txBody>
      </p:sp>
      <p:sp>
        <p:nvSpPr>
          <p:cNvPr id="12" name="TextBox 12"/>
          <p:cNvSpPr txBox="1"/>
          <p:nvPr/>
        </p:nvSpPr>
        <p:spPr>
          <a:xfrm>
            <a:off x="6384150" y="6814959"/>
            <a:ext cx="6527454"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08 Advertising platforms</a:t>
            </a:r>
          </a:p>
        </p:txBody>
      </p:sp>
      <p:sp>
        <p:nvSpPr>
          <p:cNvPr id="13" name="TextBox 13"/>
          <p:cNvSpPr txBox="1"/>
          <p:nvPr/>
        </p:nvSpPr>
        <p:spPr>
          <a:xfrm>
            <a:off x="13685780" y="6812262"/>
            <a:ext cx="3341475"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09 Timeline</a:t>
            </a:r>
          </a:p>
        </p:txBody>
      </p:sp>
      <p:sp>
        <p:nvSpPr>
          <p:cNvPr id="14" name="TextBox 14"/>
          <p:cNvSpPr txBox="1"/>
          <p:nvPr/>
        </p:nvSpPr>
        <p:spPr>
          <a:xfrm>
            <a:off x="1353203" y="8591550"/>
            <a:ext cx="3341475" cy="666750"/>
          </a:xfrm>
          <a:prstGeom prst="rect">
            <a:avLst/>
          </a:prstGeom>
        </p:spPr>
        <p:txBody>
          <a:bodyPr lIns="0" tIns="0" rIns="0" bIns="0" rtlCol="0" anchor="t">
            <a:spAutoFit/>
          </a:bodyPr>
          <a:lstStyle/>
          <a:p>
            <a:pPr algn="ctr">
              <a:lnSpc>
                <a:spcPts val="5160"/>
              </a:lnSpc>
            </a:pPr>
            <a:r>
              <a:rPr lang="en-US" sz="4300" b="1">
                <a:solidFill>
                  <a:srgbClr val="7A0068"/>
                </a:solidFill>
                <a:latin typeface="Times New Roman Bold"/>
                <a:ea typeface="Times New Roman Bold"/>
                <a:cs typeface="Times New Roman Bold"/>
                <a:sym typeface="Times New Roman Bold"/>
              </a:rPr>
              <a:t>10 Budget</a:t>
            </a:r>
          </a:p>
        </p:txBody>
      </p:sp>
      <p:grpSp>
        <p:nvGrpSpPr>
          <p:cNvPr id="15" name="Group 15"/>
          <p:cNvGrpSpPr/>
          <p:nvPr/>
        </p:nvGrpSpPr>
        <p:grpSpPr>
          <a:xfrm>
            <a:off x="-1637121" y="-1917376"/>
            <a:ext cx="4554990" cy="4554990"/>
            <a:chOff x="0" y="0"/>
            <a:chExt cx="9717600" cy="9717600"/>
          </a:xfrm>
        </p:grpSpPr>
        <p:sp>
          <p:nvSpPr>
            <p:cNvPr id="16" name="Freeform 16"/>
            <p:cNvSpPr/>
            <p:nvPr/>
          </p:nvSpPr>
          <p:spPr>
            <a:xfrm>
              <a:off x="0" y="0"/>
              <a:ext cx="9717659" cy="9717659"/>
            </a:xfrm>
            <a:custGeom>
              <a:avLst/>
              <a:gdLst/>
              <a:ahLst/>
              <a:cxnLst/>
              <a:rect l="l" t="t" r="r" b="b"/>
              <a:pathLst>
                <a:path w="9717659" h="9717659">
                  <a:moveTo>
                    <a:pt x="0" y="4858766"/>
                  </a:moveTo>
                  <a:cubicBezTo>
                    <a:pt x="0" y="2175383"/>
                    <a:pt x="2175383" y="0"/>
                    <a:pt x="4858766" y="0"/>
                  </a:cubicBezTo>
                  <a:cubicBezTo>
                    <a:pt x="7542149" y="0"/>
                    <a:pt x="9717659" y="2175383"/>
                    <a:pt x="9717659" y="4858766"/>
                  </a:cubicBezTo>
                  <a:cubicBezTo>
                    <a:pt x="9717659" y="7542149"/>
                    <a:pt x="7542276" y="9717659"/>
                    <a:pt x="4858766" y="9717659"/>
                  </a:cubicBezTo>
                  <a:cubicBezTo>
                    <a:pt x="2175256" y="9717659"/>
                    <a:pt x="0" y="7542276"/>
                    <a:pt x="0" y="4858766"/>
                  </a:cubicBezTo>
                  <a:close/>
                </a:path>
              </a:pathLst>
            </a:custGeom>
            <a:solidFill>
              <a:srgbClr val="674EA7"/>
            </a:solidFill>
          </p:spPr>
          <p:txBody>
            <a:bodyPr/>
            <a:lstStyle/>
            <a:p>
              <a:endParaRPr lang="en-EG"/>
            </a:p>
          </p:txBody>
        </p:sp>
      </p:grpSp>
      <p:sp>
        <p:nvSpPr>
          <p:cNvPr id="17" name="Freeform 17"/>
          <p:cNvSpPr/>
          <p:nvPr/>
        </p:nvSpPr>
        <p:spPr>
          <a:xfrm>
            <a:off x="31781" y="108441"/>
            <a:ext cx="2245032" cy="2269793"/>
          </a:xfrm>
          <a:custGeom>
            <a:avLst/>
            <a:gdLst/>
            <a:ahLst/>
            <a:cxnLst/>
            <a:rect l="l" t="t" r="r" b="b"/>
            <a:pathLst>
              <a:path w="2245032" h="2269793">
                <a:moveTo>
                  <a:pt x="0" y="0"/>
                </a:moveTo>
                <a:lnTo>
                  <a:pt x="2245033" y="0"/>
                </a:lnTo>
                <a:lnTo>
                  <a:pt x="2245033" y="2269793"/>
                </a:lnTo>
                <a:lnTo>
                  <a:pt x="0" y="2269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82419" y="-672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2106306" y="-443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27275" y="196379"/>
            <a:ext cx="383997" cy="389365"/>
          </a:xfrm>
          <a:custGeom>
            <a:avLst/>
            <a:gdLst/>
            <a:ahLst/>
            <a:cxnLst/>
            <a:rect l="l" t="t" r="r" b="b"/>
            <a:pathLst>
              <a:path w="383997" h="389365">
                <a:moveTo>
                  <a:pt x="0" y="0"/>
                </a:moveTo>
                <a:lnTo>
                  <a:pt x="383998" y="0"/>
                </a:lnTo>
                <a:lnTo>
                  <a:pt x="383998" y="389365"/>
                </a:lnTo>
                <a:lnTo>
                  <a:pt x="0" y="3893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TextBox 5"/>
          <p:cNvSpPr txBox="1"/>
          <p:nvPr/>
        </p:nvSpPr>
        <p:spPr>
          <a:xfrm>
            <a:off x="-149037" y="3776795"/>
            <a:ext cx="13302774" cy="6667689"/>
          </a:xfrm>
          <a:prstGeom prst="rect">
            <a:avLst/>
          </a:prstGeom>
        </p:spPr>
        <p:txBody>
          <a:bodyPr lIns="0" tIns="0" rIns="0" bIns="0" rtlCol="0" anchor="t">
            <a:spAutoFit/>
          </a:bodyPr>
          <a:lstStyle/>
          <a:p>
            <a:pPr marL="885194" lvl="1" indent="-442597" algn="l">
              <a:lnSpc>
                <a:spcPts val="7831"/>
              </a:lnSpc>
              <a:buFont typeface="Arial"/>
              <a:buChar char="•"/>
            </a:pPr>
            <a:r>
              <a:rPr lang="en-US" sz="4100">
                <a:solidFill>
                  <a:srgbClr val="20124D"/>
                </a:solidFill>
                <a:latin typeface="Times New Roman"/>
                <a:ea typeface="Times New Roman"/>
                <a:cs typeface="Times New Roman"/>
                <a:sym typeface="Times New Roman"/>
              </a:rPr>
              <a:t>Campaign targets women who live in: Cairo, Giza, and Alexandria.</a:t>
            </a:r>
          </a:p>
          <a:p>
            <a:pPr marL="885194" lvl="1" indent="-442597" algn="l">
              <a:lnSpc>
                <a:spcPts val="7831"/>
              </a:lnSpc>
              <a:buFont typeface="Arial"/>
              <a:buChar char="•"/>
            </a:pPr>
            <a:r>
              <a:rPr lang="en-US" sz="4100">
                <a:solidFill>
                  <a:srgbClr val="20124D"/>
                </a:solidFill>
                <a:latin typeface="Times New Roman"/>
                <a:ea typeface="Times New Roman"/>
                <a:cs typeface="Times New Roman"/>
                <a:sym typeface="Times New Roman"/>
              </a:rPr>
              <a:t> Percentage of unemployment in urban areas is 9.7% of the total workforce, compared to 3.3% in rural areas (CAMPAS, 2025).</a:t>
            </a:r>
          </a:p>
          <a:p>
            <a:pPr algn="l">
              <a:lnSpc>
                <a:spcPts val="6806"/>
              </a:lnSpc>
            </a:pPr>
            <a:endParaRPr lang="en-US" sz="4100">
              <a:solidFill>
                <a:srgbClr val="20124D"/>
              </a:solidFill>
              <a:latin typeface="Times New Roman"/>
              <a:ea typeface="Times New Roman"/>
              <a:cs typeface="Times New Roman"/>
              <a:sym typeface="Times New Roman"/>
            </a:endParaRPr>
          </a:p>
          <a:p>
            <a:pPr algn="l">
              <a:lnSpc>
                <a:spcPts val="6806"/>
              </a:lnSpc>
            </a:pPr>
            <a:endParaRPr lang="en-US" sz="4100">
              <a:solidFill>
                <a:srgbClr val="20124D"/>
              </a:solidFill>
              <a:latin typeface="Times New Roman"/>
              <a:ea typeface="Times New Roman"/>
              <a:cs typeface="Times New Roman"/>
              <a:sym typeface="Times New Roman"/>
            </a:endParaRPr>
          </a:p>
        </p:txBody>
      </p:sp>
      <p:sp>
        <p:nvSpPr>
          <p:cNvPr id="6" name="Freeform 6"/>
          <p:cNvSpPr/>
          <p:nvPr/>
        </p:nvSpPr>
        <p:spPr>
          <a:xfrm>
            <a:off x="13571739" y="3686258"/>
            <a:ext cx="3851942" cy="5683621"/>
          </a:xfrm>
          <a:custGeom>
            <a:avLst/>
            <a:gdLst/>
            <a:ahLst/>
            <a:cxnLst/>
            <a:rect l="l" t="t" r="r" b="b"/>
            <a:pathLst>
              <a:path w="3851942" h="5683621">
                <a:moveTo>
                  <a:pt x="0" y="0"/>
                </a:moveTo>
                <a:lnTo>
                  <a:pt x="3851942" y="0"/>
                </a:lnTo>
                <a:lnTo>
                  <a:pt x="3851942" y="5683621"/>
                </a:lnTo>
                <a:lnTo>
                  <a:pt x="0" y="5683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7" name="TextBox 7"/>
          <p:cNvSpPr txBox="1"/>
          <p:nvPr/>
        </p:nvSpPr>
        <p:spPr>
          <a:xfrm>
            <a:off x="5798919" y="835177"/>
            <a:ext cx="7503855" cy="1133475"/>
          </a:xfrm>
          <a:prstGeom prst="rect">
            <a:avLst/>
          </a:prstGeom>
        </p:spPr>
        <p:txBody>
          <a:bodyPr lIns="0" tIns="0" rIns="0" bIns="0" rtlCol="0" anchor="t">
            <a:spAutoFit/>
          </a:bodyPr>
          <a:lstStyle/>
          <a:p>
            <a:pPr algn="l">
              <a:lnSpc>
                <a:spcPts val="8640"/>
              </a:lnSpc>
            </a:pPr>
            <a:r>
              <a:rPr lang="en-US" sz="7200" b="1">
                <a:solidFill>
                  <a:srgbClr val="FFFFFF"/>
                </a:solidFill>
                <a:latin typeface="Times New Roman Bold"/>
                <a:ea typeface="Times New Roman Bold"/>
                <a:cs typeface="Times New Roman Bold"/>
                <a:sym typeface="Times New Roman Bold"/>
              </a:rPr>
              <a:t>Target Audience</a:t>
            </a:r>
          </a:p>
        </p:txBody>
      </p:sp>
      <p:sp>
        <p:nvSpPr>
          <p:cNvPr id="8" name="TextBox 8"/>
          <p:cNvSpPr txBox="1"/>
          <p:nvPr/>
        </p:nvSpPr>
        <p:spPr>
          <a:xfrm>
            <a:off x="-142875" y="2819483"/>
            <a:ext cx="5771644" cy="866775"/>
          </a:xfrm>
          <a:prstGeom prst="rect">
            <a:avLst/>
          </a:prstGeom>
        </p:spPr>
        <p:txBody>
          <a:bodyPr lIns="0" tIns="0" rIns="0" bIns="0" rtlCol="0" anchor="t">
            <a:spAutoFit/>
          </a:bodyPr>
          <a:lstStyle/>
          <a:p>
            <a:pPr algn="ctr">
              <a:lnSpc>
                <a:spcPts val="6599"/>
              </a:lnSpc>
              <a:spcBef>
                <a:spcPct val="0"/>
              </a:spcBef>
            </a:pPr>
            <a:r>
              <a:rPr lang="en-US" sz="5499" b="1">
                <a:solidFill>
                  <a:srgbClr val="7A0068"/>
                </a:solidFill>
                <a:latin typeface="Times New Roman Bold"/>
                <a:ea typeface="Times New Roman Bold"/>
                <a:cs typeface="Times New Roman Bold"/>
                <a:sym typeface="Times New Roman Bold"/>
              </a:rPr>
              <a:t>Geographic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028700" y="605419"/>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Freeform 6"/>
          <p:cNvSpPr/>
          <p:nvPr/>
        </p:nvSpPr>
        <p:spPr>
          <a:xfrm>
            <a:off x="1317966" y="1547278"/>
            <a:ext cx="15422044" cy="7711022"/>
          </a:xfrm>
          <a:custGeom>
            <a:avLst/>
            <a:gdLst/>
            <a:ahLst/>
            <a:cxnLst/>
            <a:rect l="l" t="t" r="r" b="b"/>
            <a:pathLst>
              <a:path w="15422044" h="7711022">
                <a:moveTo>
                  <a:pt x="0" y="0"/>
                </a:moveTo>
                <a:lnTo>
                  <a:pt x="15422044" y="0"/>
                </a:lnTo>
                <a:lnTo>
                  <a:pt x="15422044" y="7711022"/>
                </a:lnTo>
                <a:lnTo>
                  <a:pt x="0" y="7711022"/>
                </a:lnTo>
                <a:lnTo>
                  <a:pt x="0" y="0"/>
                </a:lnTo>
                <a:close/>
              </a:path>
            </a:pathLst>
          </a:custGeom>
          <a:blipFill>
            <a:blip r:embed="rId11"/>
            <a:stretch>
              <a:fillRect/>
            </a:stretch>
          </a:blipFill>
        </p:spPr>
        <p:txBody>
          <a:bodyPr/>
          <a:lstStyle/>
          <a:p>
            <a:endParaRPr lang="en-EG"/>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Freeform 6"/>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7" name="Freeform 7"/>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8" name="Freeform 8"/>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9" name="TextBox 9"/>
          <p:cNvSpPr txBox="1"/>
          <p:nvPr/>
        </p:nvSpPr>
        <p:spPr>
          <a:xfrm>
            <a:off x="3856264" y="4410595"/>
            <a:ext cx="11127092" cy="2095500"/>
          </a:xfrm>
          <a:prstGeom prst="rect">
            <a:avLst/>
          </a:prstGeom>
        </p:spPr>
        <p:txBody>
          <a:bodyPr lIns="0" tIns="0" rIns="0" bIns="0" rtlCol="0" anchor="t">
            <a:spAutoFit/>
          </a:bodyPr>
          <a:lstStyle/>
          <a:p>
            <a:pPr algn="ctr">
              <a:lnSpc>
                <a:spcPts val="8160"/>
              </a:lnSpc>
              <a:spcBef>
                <a:spcPct val="0"/>
              </a:spcBef>
            </a:pPr>
            <a:r>
              <a:rPr lang="en-US" sz="6800" b="1">
                <a:solidFill>
                  <a:srgbClr val="FFFFFF"/>
                </a:solidFill>
                <a:latin typeface="Times New Roman Bold"/>
                <a:ea typeface="Times New Roman Bold"/>
                <a:cs typeface="Times New Roman Bold"/>
                <a:sym typeface="Times New Roman Bold"/>
              </a:rPr>
              <a:t>Strategic Plan: (KPIs)</a:t>
            </a:r>
          </a:p>
          <a:p>
            <a:pPr algn="ctr">
              <a:lnSpc>
                <a:spcPts val="8160"/>
              </a:lnSpc>
              <a:spcBef>
                <a:spcPct val="0"/>
              </a:spcBef>
            </a:pPr>
            <a:endParaRPr lang="en-US" sz="6800" b="1">
              <a:solidFill>
                <a:srgbClr val="FFFFFF"/>
              </a:solidFill>
              <a:latin typeface="Times New Roman Bold"/>
              <a:ea typeface="Times New Roman Bold"/>
              <a:cs typeface="Times New Roman Bold"/>
              <a:sym typeface="Times New Roman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028700" y="605419"/>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TextBox 6"/>
          <p:cNvSpPr txBox="1"/>
          <p:nvPr/>
        </p:nvSpPr>
        <p:spPr>
          <a:xfrm>
            <a:off x="906478" y="3048000"/>
            <a:ext cx="16770411" cy="4152900"/>
          </a:xfrm>
          <a:prstGeom prst="rect">
            <a:avLst/>
          </a:prstGeom>
        </p:spPr>
        <p:txBody>
          <a:bodyPr lIns="0" tIns="0" rIns="0" bIns="0" rtlCol="0" anchor="t">
            <a:spAutoFit/>
          </a:bodyPr>
          <a:lstStyle/>
          <a:p>
            <a:pPr algn="ctr">
              <a:lnSpc>
                <a:spcPts val="8160"/>
              </a:lnSpc>
              <a:spcBef>
                <a:spcPct val="0"/>
              </a:spcBef>
            </a:pPr>
            <a:r>
              <a:rPr lang="en-US" sz="6800">
                <a:solidFill>
                  <a:srgbClr val="FFFFFF"/>
                </a:solidFill>
                <a:latin typeface="Times New Roman"/>
                <a:ea typeface="Times New Roman"/>
                <a:cs typeface="Times New Roman"/>
                <a:sym typeface="Times New Roman"/>
              </a:rPr>
              <a:t>The campaign aims to empower Egyptian women aged 22-45 in the C-class segment by educating them how to overcome challenges and  economic independence</a:t>
            </a:r>
            <a:r>
              <a:rPr lang="en-US" sz="6800" b="1">
                <a:solidFill>
                  <a:srgbClr val="000000"/>
                </a:solidFill>
                <a:latin typeface="Times New Roman Bold"/>
                <a:ea typeface="Times New Roman Bold"/>
                <a:cs typeface="Times New Roman Bold"/>
                <a:sym typeface="Times New Roman Bold"/>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028700" y="605419"/>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TextBox 6"/>
          <p:cNvSpPr txBox="1"/>
          <p:nvPr/>
        </p:nvSpPr>
        <p:spPr>
          <a:xfrm>
            <a:off x="801156" y="1918651"/>
            <a:ext cx="16458144" cy="6475699"/>
          </a:xfrm>
          <a:prstGeom prst="rect">
            <a:avLst/>
          </a:prstGeom>
        </p:spPr>
        <p:txBody>
          <a:bodyPr lIns="0" tIns="0" rIns="0" bIns="0" rtlCol="0" anchor="t">
            <a:spAutoFit/>
          </a:bodyPr>
          <a:lstStyle/>
          <a:p>
            <a:pPr algn="ctr">
              <a:lnSpc>
                <a:spcPts val="4270"/>
              </a:lnSpc>
            </a:pPr>
            <a:endParaRPr/>
          </a:p>
          <a:p>
            <a:pPr marL="768410" lvl="1" indent="-384205" algn="ctr">
              <a:lnSpc>
                <a:spcPts val="4270"/>
              </a:lnSpc>
              <a:buFont typeface="Arial"/>
              <a:buChar char="•"/>
            </a:pPr>
            <a:r>
              <a:rPr lang="en-US" sz="3559">
                <a:solidFill>
                  <a:srgbClr val="F2F2F2"/>
                </a:solidFill>
                <a:latin typeface="Times New Roman"/>
                <a:ea typeface="Times New Roman"/>
                <a:cs typeface="Times New Roman"/>
                <a:sym typeface="Times New Roman"/>
              </a:rPr>
              <a:t>Pre-Production: Define objectives. Identify the target audience, prepare scripts and storyboards, and create a timeline. </a:t>
            </a:r>
          </a:p>
          <a:p>
            <a:pPr algn="ctr">
              <a:lnSpc>
                <a:spcPts val="4270"/>
              </a:lnSpc>
            </a:pPr>
            <a:endParaRPr lang="en-US" sz="3559">
              <a:solidFill>
                <a:srgbClr val="F2F2F2"/>
              </a:solidFill>
              <a:latin typeface="Times New Roman"/>
              <a:ea typeface="Times New Roman"/>
              <a:cs typeface="Times New Roman"/>
              <a:sym typeface="Times New Roman"/>
            </a:endParaRPr>
          </a:p>
          <a:p>
            <a:pPr marL="768410" lvl="1" indent="-384205" algn="ctr">
              <a:lnSpc>
                <a:spcPts val="4270"/>
              </a:lnSpc>
              <a:buFont typeface="Arial"/>
              <a:buChar char="•"/>
            </a:pPr>
            <a:r>
              <a:rPr lang="en-US" sz="3559">
                <a:solidFill>
                  <a:srgbClr val="F2F2F2"/>
                </a:solidFill>
                <a:latin typeface="Times New Roman"/>
                <a:ea typeface="Times New Roman"/>
                <a:cs typeface="Times New Roman"/>
                <a:sym typeface="Times New Roman"/>
              </a:rPr>
              <a:t>production: filming advertisement videos, recording audios, designing visuals and graphics, and collaborating with influencers to create a buzz for the campaign</a:t>
            </a:r>
          </a:p>
          <a:p>
            <a:pPr algn="ctr">
              <a:lnSpc>
                <a:spcPts val="4270"/>
              </a:lnSpc>
            </a:pPr>
            <a:endParaRPr lang="en-US" sz="3559">
              <a:solidFill>
                <a:srgbClr val="F2F2F2"/>
              </a:solidFill>
              <a:latin typeface="Times New Roman"/>
              <a:ea typeface="Times New Roman"/>
              <a:cs typeface="Times New Roman"/>
              <a:sym typeface="Times New Roman"/>
            </a:endParaRPr>
          </a:p>
          <a:p>
            <a:pPr marL="768410" lvl="1" indent="-384205" algn="ctr">
              <a:lnSpc>
                <a:spcPts val="4270"/>
              </a:lnSpc>
              <a:buFont typeface="Arial"/>
              <a:buChar char="•"/>
            </a:pPr>
            <a:r>
              <a:rPr lang="en-US" sz="3559">
                <a:solidFill>
                  <a:srgbClr val="F2F2F2"/>
                </a:solidFill>
                <a:latin typeface="Times New Roman"/>
                <a:ea typeface="Times New Roman"/>
                <a:cs typeface="Times New Roman"/>
                <a:sym typeface="Times New Roman"/>
              </a:rPr>
              <a:t>post-production editing the advertisement videos and audio, adding subtitles, reviewing the content to see that it aligns with the campaign, distributing the content through social platforms and traditional media, and tracking the engagement and feedback</a:t>
            </a:r>
          </a:p>
          <a:p>
            <a:pPr algn="ctr">
              <a:lnSpc>
                <a:spcPts val="4270"/>
              </a:lnSpc>
            </a:pPr>
            <a:endParaRPr lang="en-US" sz="3559">
              <a:solidFill>
                <a:srgbClr val="F2F2F2"/>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028700" y="605419"/>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TextBox 6"/>
          <p:cNvSpPr txBox="1"/>
          <p:nvPr/>
        </p:nvSpPr>
        <p:spPr>
          <a:xfrm>
            <a:off x="0" y="2752725"/>
            <a:ext cx="18561605" cy="4752975"/>
          </a:xfrm>
          <a:prstGeom prst="rect">
            <a:avLst/>
          </a:prstGeom>
        </p:spPr>
        <p:txBody>
          <a:bodyPr lIns="0" tIns="0" rIns="0" bIns="0" rtlCol="0" anchor="t">
            <a:spAutoFit/>
          </a:bodyPr>
          <a:lstStyle/>
          <a:p>
            <a:pPr algn="l">
              <a:lnSpc>
                <a:spcPts val="4661"/>
              </a:lnSpc>
            </a:pPr>
            <a:endParaRPr/>
          </a:p>
          <a:p>
            <a:pPr marL="838593" lvl="1" indent="-419297" algn="l">
              <a:lnSpc>
                <a:spcPts val="4661"/>
              </a:lnSpc>
              <a:buFont typeface="Arial"/>
              <a:buChar char="•"/>
            </a:pPr>
            <a:r>
              <a:rPr lang="en-US" sz="3884">
                <a:solidFill>
                  <a:srgbClr val="20124D"/>
                </a:solidFill>
                <a:latin typeface="Times New Roman"/>
                <a:ea typeface="Times New Roman"/>
                <a:cs typeface="Times New Roman"/>
                <a:sym typeface="Times New Roman"/>
              </a:rPr>
              <a:t>The campaign reaches over 550,000 women</a:t>
            </a:r>
          </a:p>
          <a:p>
            <a:pPr algn="l">
              <a:lnSpc>
                <a:spcPts val="4661"/>
              </a:lnSpc>
            </a:pPr>
            <a:endParaRPr lang="en-US" sz="3884">
              <a:solidFill>
                <a:srgbClr val="20124D"/>
              </a:solidFill>
              <a:latin typeface="Times New Roman"/>
              <a:ea typeface="Times New Roman"/>
              <a:cs typeface="Times New Roman"/>
              <a:sym typeface="Times New Roman"/>
            </a:endParaRPr>
          </a:p>
          <a:p>
            <a:pPr marL="838593" lvl="1" indent="-419297" algn="l">
              <a:lnSpc>
                <a:spcPts val="4661"/>
              </a:lnSpc>
              <a:buFont typeface="Arial"/>
              <a:buChar char="•"/>
            </a:pPr>
            <a:r>
              <a:rPr lang="en-US" sz="3884">
                <a:solidFill>
                  <a:srgbClr val="20124D"/>
                </a:solidFill>
                <a:latin typeface="Times New Roman"/>
                <a:ea typeface="Times New Roman"/>
                <a:cs typeface="Times New Roman"/>
                <a:sym typeface="Times New Roman"/>
              </a:rPr>
              <a:t>over 45,000 interactions campaign with social media platforms</a:t>
            </a:r>
          </a:p>
          <a:p>
            <a:pPr algn="l">
              <a:lnSpc>
                <a:spcPts val="4661"/>
              </a:lnSpc>
            </a:pPr>
            <a:endParaRPr lang="en-US" sz="3884">
              <a:solidFill>
                <a:srgbClr val="20124D"/>
              </a:solidFill>
              <a:latin typeface="Times New Roman"/>
              <a:ea typeface="Times New Roman"/>
              <a:cs typeface="Times New Roman"/>
              <a:sym typeface="Times New Roman"/>
            </a:endParaRPr>
          </a:p>
          <a:p>
            <a:pPr algn="l">
              <a:lnSpc>
                <a:spcPts val="4661"/>
              </a:lnSpc>
            </a:pPr>
            <a:endParaRPr lang="en-US" sz="3884">
              <a:solidFill>
                <a:srgbClr val="20124D"/>
              </a:solidFill>
              <a:latin typeface="Times New Roman"/>
              <a:ea typeface="Times New Roman"/>
              <a:cs typeface="Times New Roman"/>
              <a:sym typeface="Times New Roman"/>
            </a:endParaRPr>
          </a:p>
          <a:p>
            <a:pPr marL="838593" lvl="1" indent="-419297" algn="l">
              <a:lnSpc>
                <a:spcPts val="4661"/>
              </a:lnSpc>
              <a:buFont typeface="Arial"/>
              <a:buChar char="•"/>
            </a:pPr>
            <a:r>
              <a:rPr lang="en-US" sz="3884">
                <a:solidFill>
                  <a:srgbClr val="20124D"/>
                </a:solidFill>
                <a:latin typeface="Times New Roman"/>
                <a:ea typeface="Times New Roman"/>
                <a:cs typeface="Times New Roman"/>
                <a:sym typeface="Times New Roman"/>
              </a:rPr>
              <a:t>15,000 visits to the campaign social platform.</a:t>
            </a:r>
          </a:p>
          <a:p>
            <a:pPr algn="l">
              <a:lnSpc>
                <a:spcPts val="4661"/>
              </a:lnSpc>
            </a:pPr>
            <a:endParaRPr lang="en-US" sz="3884">
              <a:solidFill>
                <a:srgbClr val="20124D"/>
              </a:solidFill>
              <a:latin typeface="Times New Roman"/>
              <a:ea typeface="Times New Roman"/>
              <a:cs typeface="Times New Roman"/>
              <a:sym typeface="Times New Roman"/>
            </a:endParaRPr>
          </a:p>
        </p:txBody>
      </p:sp>
      <p:sp>
        <p:nvSpPr>
          <p:cNvPr id="7" name="Freeform 7"/>
          <p:cNvSpPr/>
          <p:nvPr/>
        </p:nvSpPr>
        <p:spPr>
          <a:xfrm>
            <a:off x="14983357" y="6690641"/>
            <a:ext cx="3304643" cy="3304643"/>
          </a:xfrm>
          <a:custGeom>
            <a:avLst/>
            <a:gdLst/>
            <a:ahLst/>
            <a:cxnLst/>
            <a:rect l="l" t="t" r="r" b="b"/>
            <a:pathLst>
              <a:path w="3304643" h="3304643">
                <a:moveTo>
                  <a:pt x="0" y="0"/>
                </a:moveTo>
                <a:lnTo>
                  <a:pt x="3304643" y="0"/>
                </a:lnTo>
                <a:lnTo>
                  <a:pt x="3304643" y="3304643"/>
                </a:lnTo>
                <a:lnTo>
                  <a:pt x="0" y="3304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8" name="TextBox 8"/>
          <p:cNvSpPr txBox="1"/>
          <p:nvPr/>
        </p:nvSpPr>
        <p:spPr>
          <a:xfrm>
            <a:off x="7992405" y="990600"/>
            <a:ext cx="2015654" cy="1066800"/>
          </a:xfrm>
          <a:prstGeom prst="rect">
            <a:avLst/>
          </a:prstGeom>
        </p:spPr>
        <p:txBody>
          <a:bodyPr lIns="0" tIns="0" rIns="0" bIns="0" rtlCol="0" anchor="t">
            <a:spAutoFit/>
          </a:bodyPr>
          <a:lstStyle/>
          <a:p>
            <a:pPr algn="ctr">
              <a:lnSpc>
                <a:spcPts val="8160"/>
              </a:lnSpc>
              <a:spcBef>
                <a:spcPct val="0"/>
              </a:spcBef>
            </a:pPr>
            <a:r>
              <a:rPr lang="en-US" sz="6800" b="1">
                <a:solidFill>
                  <a:srgbClr val="FFFFFF"/>
                </a:solidFill>
                <a:latin typeface="Times New Roman Bold"/>
                <a:ea typeface="Times New Roman Bold"/>
                <a:cs typeface="Times New Roman Bold"/>
                <a:sym typeface="Times New Roman Bold"/>
              </a:rPr>
              <a:t>KPIS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6840890" y="4305150"/>
            <a:ext cx="11127092" cy="1390650"/>
          </a:xfrm>
          <a:prstGeom prst="rect">
            <a:avLst/>
          </a:prstGeom>
        </p:spPr>
        <p:txBody>
          <a:bodyPr lIns="0" tIns="0" rIns="0" bIns="0" rtlCol="0" anchor="t">
            <a:spAutoFit/>
          </a:bodyPr>
          <a:lstStyle/>
          <a:p>
            <a:pPr algn="ctr">
              <a:lnSpc>
                <a:spcPts val="10679"/>
              </a:lnSpc>
            </a:pPr>
            <a:r>
              <a:rPr lang="en-US" sz="8899" b="1">
                <a:solidFill>
                  <a:srgbClr val="F5F0E6"/>
                </a:solidFill>
                <a:latin typeface="Times New Roman Bold"/>
                <a:ea typeface="Times New Roman Bold"/>
                <a:cs typeface="Times New Roman Bold"/>
                <a:sym typeface="Times New Roman Bold"/>
              </a:rPr>
              <a:t>Creative Strategy</a:t>
            </a:r>
          </a:p>
        </p:txBody>
      </p:sp>
      <p:sp>
        <p:nvSpPr>
          <p:cNvPr id="7" name="TextBox 7"/>
          <p:cNvSpPr txBox="1"/>
          <p:nvPr/>
        </p:nvSpPr>
        <p:spPr>
          <a:xfrm>
            <a:off x="2838825" y="32145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07</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5" name="Freeform 15"/>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82419" y="-672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061381" y="-1095569"/>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6762018" y="8700126"/>
            <a:ext cx="1554065" cy="1744358"/>
          </a:xfrm>
          <a:custGeom>
            <a:avLst/>
            <a:gdLst/>
            <a:ahLst/>
            <a:cxnLst/>
            <a:rect l="l" t="t" r="r" b="b"/>
            <a:pathLst>
              <a:path w="1554065" h="1744358">
                <a:moveTo>
                  <a:pt x="0" y="0"/>
                </a:moveTo>
                <a:lnTo>
                  <a:pt x="1554064" y="0"/>
                </a:lnTo>
                <a:lnTo>
                  <a:pt x="1554064" y="1744358"/>
                </a:lnTo>
                <a:lnTo>
                  <a:pt x="0" y="1744358"/>
                </a:lnTo>
                <a:lnTo>
                  <a:pt x="0" y="0"/>
                </a:lnTo>
                <a:close/>
              </a:path>
            </a:pathLst>
          </a:custGeom>
          <a:blipFill>
            <a:blip r:embed="rId7"/>
            <a:stretch>
              <a:fillRect/>
            </a:stretch>
          </a:blipFill>
        </p:spPr>
        <p:txBody>
          <a:bodyPr/>
          <a:lstStyle/>
          <a:p>
            <a:endParaRPr lang="en-EG"/>
          </a:p>
        </p:txBody>
      </p:sp>
      <p:sp>
        <p:nvSpPr>
          <p:cNvPr id="5" name="Freeform 5"/>
          <p:cNvSpPr/>
          <p:nvPr/>
        </p:nvSpPr>
        <p:spPr>
          <a:xfrm>
            <a:off x="12894045" y="401681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EG"/>
          </a:p>
        </p:txBody>
      </p:sp>
      <p:sp>
        <p:nvSpPr>
          <p:cNvPr id="6" name="TextBox 6"/>
          <p:cNvSpPr txBox="1"/>
          <p:nvPr/>
        </p:nvSpPr>
        <p:spPr>
          <a:xfrm>
            <a:off x="4166149" y="990600"/>
            <a:ext cx="10554405" cy="2095500"/>
          </a:xfrm>
          <a:prstGeom prst="rect">
            <a:avLst/>
          </a:prstGeom>
        </p:spPr>
        <p:txBody>
          <a:bodyPr lIns="0" tIns="0" rIns="0" bIns="0" rtlCol="0" anchor="t">
            <a:spAutoFit/>
          </a:bodyPr>
          <a:lstStyle/>
          <a:p>
            <a:pPr algn="l">
              <a:lnSpc>
                <a:spcPts val="8160"/>
              </a:lnSpc>
            </a:pPr>
            <a:r>
              <a:rPr lang="en-US" sz="6800" b="1">
                <a:solidFill>
                  <a:srgbClr val="FFFFFF"/>
                </a:solidFill>
                <a:latin typeface="Times New Roman Bold"/>
                <a:ea typeface="Times New Roman Bold"/>
                <a:cs typeface="Times New Roman Bold"/>
                <a:sym typeface="Times New Roman Bold"/>
              </a:rPr>
              <a:t>Appeals &amp; Execution Styles</a:t>
            </a:r>
          </a:p>
          <a:p>
            <a:pPr algn="ctr">
              <a:lnSpc>
                <a:spcPts val="8160"/>
              </a:lnSpc>
            </a:pPr>
            <a:endParaRPr lang="en-US" sz="6800" b="1">
              <a:solidFill>
                <a:srgbClr val="FFFFFF"/>
              </a:solidFill>
              <a:latin typeface="Times New Roman Bold"/>
              <a:ea typeface="Times New Roman Bold"/>
              <a:cs typeface="Times New Roman Bold"/>
              <a:sym typeface="Times New Roman Bold"/>
            </a:endParaRPr>
          </a:p>
        </p:txBody>
      </p:sp>
      <p:sp>
        <p:nvSpPr>
          <p:cNvPr id="7" name="TextBox 7"/>
          <p:cNvSpPr txBox="1"/>
          <p:nvPr/>
        </p:nvSpPr>
        <p:spPr>
          <a:xfrm>
            <a:off x="-779516" y="2819483"/>
            <a:ext cx="5771644" cy="866775"/>
          </a:xfrm>
          <a:prstGeom prst="rect">
            <a:avLst/>
          </a:prstGeom>
        </p:spPr>
        <p:txBody>
          <a:bodyPr lIns="0" tIns="0" rIns="0" bIns="0" rtlCol="0" anchor="t">
            <a:spAutoFit/>
          </a:bodyPr>
          <a:lstStyle/>
          <a:p>
            <a:pPr algn="ctr">
              <a:lnSpc>
                <a:spcPts val="6599"/>
              </a:lnSpc>
              <a:spcBef>
                <a:spcPct val="0"/>
              </a:spcBef>
            </a:pPr>
            <a:r>
              <a:rPr lang="en-US" sz="5499" b="1">
                <a:solidFill>
                  <a:srgbClr val="7A0068"/>
                </a:solidFill>
                <a:latin typeface="Times New Roman Bold"/>
                <a:ea typeface="Times New Roman Bold"/>
                <a:cs typeface="Times New Roman Bold"/>
                <a:sym typeface="Times New Roman Bold"/>
              </a:rPr>
              <a:t>Appeals</a:t>
            </a:r>
          </a:p>
        </p:txBody>
      </p:sp>
      <p:sp>
        <p:nvSpPr>
          <p:cNvPr id="8" name="TextBox 8"/>
          <p:cNvSpPr txBox="1"/>
          <p:nvPr/>
        </p:nvSpPr>
        <p:spPr>
          <a:xfrm>
            <a:off x="0" y="3819773"/>
            <a:ext cx="13302774" cy="925701"/>
          </a:xfrm>
          <a:prstGeom prst="rect">
            <a:avLst/>
          </a:prstGeom>
        </p:spPr>
        <p:txBody>
          <a:bodyPr lIns="0" tIns="0" rIns="0" bIns="0" rtlCol="0" anchor="t">
            <a:spAutoFit/>
          </a:bodyPr>
          <a:lstStyle/>
          <a:p>
            <a:pPr marL="885194" lvl="1" indent="-442597" algn="l">
              <a:lnSpc>
                <a:spcPts val="7831"/>
              </a:lnSpc>
              <a:buFont typeface="Arial"/>
              <a:buChar char="•"/>
            </a:pPr>
            <a:r>
              <a:rPr lang="en-US" sz="4100">
                <a:solidFill>
                  <a:srgbClr val="20124D"/>
                </a:solidFill>
                <a:latin typeface="Times New Roman"/>
                <a:ea typeface="Times New Roman"/>
                <a:cs typeface="Times New Roman"/>
                <a:sym typeface="Times New Roman"/>
              </a:rPr>
              <a:t>Emotional Appeal (Empathy Appeal)</a:t>
            </a:r>
          </a:p>
        </p:txBody>
      </p:sp>
      <p:sp>
        <p:nvSpPr>
          <p:cNvPr id="9" name="TextBox 9"/>
          <p:cNvSpPr txBox="1"/>
          <p:nvPr/>
        </p:nvSpPr>
        <p:spPr>
          <a:xfrm>
            <a:off x="440223" y="5621774"/>
            <a:ext cx="5771644" cy="866775"/>
          </a:xfrm>
          <a:prstGeom prst="rect">
            <a:avLst/>
          </a:prstGeom>
        </p:spPr>
        <p:txBody>
          <a:bodyPr lIns="0" tIns="0" rIns="0" bIns="0" rtlCol="0" anchor="t">
            <a:spAutoFit/>
          </a:bodyPr>
          <a:lstStyle/>
          <a:p>
            <a:pPr algn="ctr">
              <a:lnSpc>
                <a:spcPts val="6599"/>
              </a:lnSpc>
              <a:spcBef>
                <a:spcPct val="0"/>
              </a:spcBef>
            </a:pPr>
            <a:r>
              <a:rPr lang="en-US" sz="5499" b="1">
                <a:solidFill>
                  <a:srgbClr val="7A0068"/>
                </a:solidFill>
                <a:latin typeface="Times New Roman Bold"/>
                <a:ea typeface="Times New Roman Bold"/>
                <a:cs typeface="Times New Roman Bold"/>
                <a:sym typeface="Times New Roman Bold"/>
              </a:rPr>
              <a:t>Execution Styles</a:t>
            </a:r>
          </a:p>
        </p:txBody>
      </p:sp>
      <p:sp>
        <p:nvSpPr>
          <p:cNvPr id="10" name="TextBox 10"/>
          <p:cNvSpPr txBox="1"/>
          <p:nvPr/>
        </p:nvSpPr>
        <p:spPr>
          <a:xfrm>
            <a:off x="602148" y="6783824"/>
            <a:ext cx="13302774" cy="1916301"/>
          </a:xfrm>
          <a:prstGeom prst="rect">
            <a:avLst/>
          </a:prstGeom>
        </p:spPr>
        <p:txBody>
          <a:bodyPr lIns="0" tIns="0" rIns="0" bIns="0" rtlCol="0" anchor="t">
            <a:spAutoFit/>
          </a:bodyPr>
          <a:lstStyle/>
          <a:p>
            <a:pPr marL="885194" lvl="1" indent="-442597" algn="l">
              <a:lnSpc>
                <a:spcPts val="7831"/>
              </a:lnSpc>
              <a:buFont typeface="Arial"/>
              <a:buChar char="•"/>
            </a:pPr>
            <a:r>
              <a:rPr lang="en-US" sz="4100">
                <a:solidFill>
                  <a:srgbClr val="20124D"/>
                </a:solidFill>
                <a:latin typeface="Times New Roman"/>
                <a:ea typeface="Times New Roman"/>
                <a:cs typeface="Times New Roman"/>
                <a:sym typeface="Times New Roman"/>
              </a:rPr>
              <a:t>Storytelling</a:t>
            </a:r>
          </a:p>
          <a:p>
            <a:pPr marL="885194" lvl="1" indent="-442597" algn="l">
              <a:lnSpc>
                <a:spcPts val="7831"/>
              </a:lnSpc>
              <a:buFont typeface="Arial"/>
              <a:buChar char="•"/>
            </a:pPr>
            <a:r>
              <a:rPr lang="en-US" sz="4100">
                <a:solidFill>
                  <a:srgbClr val="20124D"/>
                </a:solidFill>
                <a:latin typeface="Times New Roman"/>
                <a:ea typeface="Times New Roman"/>
                <a:cs typeface="Times New Roman"/>
                <a:sym typeface="Times New Roman"/>
              </a:rPr>
              <a:t>Slice of life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82419" y="-672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061381" y="-1095569"/>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6762018" y="8700126"/>
            <a:ext cx="1554065" cy="1744358"/>
          </a:xfrm>
          <a:custGeom>
            <a:avLst/>
            <a:gdLst/>
            <a:ahLst/>
            <a:cxnLst/>
            <a:rect l="l" t="t" r="r" b="b"/>
            <a:pathLst>
              <a:path w="1554065" h="1744358">
                <a:moveTo>
                  <a:pt x="0" y="0"/>
                </a:moveTo>
                <a:lnTo>
                  <a:pt x="1554064" y="0"/>
                </a:lnTo>
                <a:lnTo>
                  <a:pt x="1554064" y="1744358"/>
                </a:lnTo>
                <a:lnTo>
                  <a:pt x="0" y="1744358"/>
                </a:lnTo>
                <a:lnTo>
                  <a:pt x="0" y="0"/>
                </a:lnTo>
                <a:close/>
              </a:path>
            </a:pathLst>
          </a:custGeom>
          <a:blipFill>
            <a:blip r:embed="rId7"/>
            <a:stretch>
              <a:fillRect/>
            </a:stretch>
          </a:blipFill>
        </p:spPr>
        <p:txBody>
          <a:bodyPr/>
          <a:lstStyle/>
          <a:p>
            <a:endParaRPr lang="en-EG"/>
          </a:p>
        </p:txBody>
      </p:sp>
      <p:sp>
        <p:nvSpPr>
          <p:cNvPr id="5" name="Freeform 5"/>
          <p:cNvSpPr/>
          <p:nvPr/>
        </p:nvSpPr>
        <p:spPr>
          <a:xfrm>
            <a:off x="12894045" y="401681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EG"/>
          </a:p>
        </p:txBody>
      </p:sp>
      <p:sp>
        <p:nvSpPr>
          <p:cNvPr id="6" name="TextBox 6"/>
          <p:cNvSpPr txBox="1"/>
          <p:nvPr/>
        </p:nvSpPr>
        <p:spPr>
          <a:xfrm>
            <a:off x="4166149" y="990600"/>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BUI</a:t>
            </a:r>
          </a:p>
        </p:txBody>
      </p:sp>
      <p:sp>
        <p:nvSpPr>
          <p:cNvPr id="7" name="TextBox 7"/>
          <p:cNvSpPr txBox="1"/>
          <p:nvPr/>
        </p:nvSpPr>
        <p:spPr>
          <a:xfrm>
            <a:off x="606211" y="2400218"/>
            <a:ext cx="17164667" cy="1314450"/>
          </a:xfrm>
          <a:prstGeom prst="rect">
            <a:avLst/>
          </a:prstGeom>
        </p:spPr>
        <p:txBody>
          <a:bodyPr lIns="0" tIns="0" rIns="0" bIns="0" rtlCol="0" anchor="t">
            <a:spAutoFit/>
          </a:bodyPr>
          <a:lstStyle/>
          <a:p>
            <a:pPr algn="ctr">
              <a:lnSpc>
                <a:spcPts val="5159"/>
              </a:lnSpc>
              <a:spcBef>
                <a:spcPct val="0"/>
              </a:spcBef>
            </a:pPr>
            <a:r>
              <a:rPr lang="en-US" sz="4299" b="1">
                <a:solidFill>
                  <a:srgbClr val="000000"/>
                </a:solidFill>
                <a:latin typeface="Times New Roman Bold"/>
                <a:ea typeface="Times New Roman Bold"/>
                <a:cs typeface="Times New Roman Bold"/>
                <a:sym typeface="Times New Roman Bold"/>
              </a:rPr>
              <a:t>C-class women need practical tips to start their financial independence.</a:t>
            </a:r>
          </a:p>
          <a:p>
            <a:pPr algn="ctr">
              <a:lnSpc>
                <a:spcPts val="5159"/>
              </a:lnSpc>
              <a:spcBef>
                <a:spcPct val="0"/>
              </a:spcBef>
            </a:pPr>
            <a:endParaRPr lang="en-US" sz="4299" b="1">
              <a:solidFill>
                <a:srgbClr val="000000"/>
              </a:solidFill>
              <a:latin typeface="Times New Roman Bold"/>
              <a:ea typeface="Times New Roman Bold"/>
              <a:cs typeface="Times New Roman Bold"/>
              <a:sym typeface="Times New Roman Bold"/>
            </a:endParaRPr>
          </a:p>
        </p:txBody>
      </p:sp>
      <p:sp>
        <p:nvSpPr>
          <p:cNvPr id="8" name="TextBox 8"/>
          <p:cNvSpPr txBox="1"/>
          <p:nvPr/>
        </p:nvSpPr>
        <p:spPr>
          <a:xfrm>
            <a:off x="-63982" y="3581318"/>
            <a:ext cx="19014667" cy="3419475"/>
          </a:xfrm>
          <a:prstGeom prst="rect">
            <a:avLst/>
          </a:prstGeom>
        </p:spPr>
        <p:txBody>
          <a:bodyPr lIns="0" tIns="0" rIns="0" bIns="0" rtlCol="0" anchor="t">
            <a:spAutoFit/>
          </a:bodyPr>
          <a:lstStyle/>
          <a:p>
            <a:pPr algn="ctr">
              <a:lnSpc>
                <a:spcPts val="10679"/>
              </a:lnSpc>
              <a:spcBef>
                <a:spcPct val="0"/>
              </a:spcBef>
            </a:pPr>
            <a:r>
              <a:rPr lang="en-US" sz="8899" b="1">
                <a:solidFill>
                  <a:srgbClr val="FFFFFF"/>
                </a:solidFill>
                <a:latin typeface="Times New Roman Bold"/>
                <a:ea typeface="Times New Roman Bold"/>
                <a:cs typeface="Times New Roman Bold"/>
                <a:sym typeface="Times New Roman Bold"/>
              </a:rPr>
              <a:t>Slogans</a:t>
            </a:r>
          </a:p>
          <a:p>
            <a:pPr algn="ctr" rtl="1">
              <a:lnSpc>
                <a:spcPts val="5399"/>
              </a:lnSpc>
              <a:spcBef>
                <a:spcPct val="0"/>
              </a:spcBef>
            </a:pPr>
            <a:endParaRPr lang="en-US" sz="8899" b="1">
              <a:solidFill>
                <a:srgbClr val="FFFFFF"/>
              </a:solidFill>
              <a:latin typeface="Times New Roman Bold"/>
              <a:ea typeface="Times New Roman Bold"/>
              <a:cs typeface="Times New Roman Bold"/>
              <a:sym typeface="Times New Roman Bold"/>
            </a:endParaRPr>
          </a:p>
          <a:p>
            <a:pPr algn="ctr" rtl="1">
              <a:lnSpc>
                <a:spcPts val="10679"/>
              </a:lnSpc>
              <a:spcBef>
                <a:spcPct val="0"/>
              </a:spcBef>
            </a:pPr>
            <a:endParaRPr lang="en-US" sz="8899" b="1">
              <a:solidFill>
                <a:srgbClr val="FFFFFF"/>
              </a:solidFill>
              <a:latin typeface="Times New Roman Bold"/>
              <a:ea typeface="Times New Roman Bold"/>
              <a:cs typeface="Times New Roman Bold"/>
              <a:sym typeface="Times New Roman Bold"/>
            </a:endParaRPr>
          </a:p>
        </p:txBody>
      </p:sp>
      <p:sp>
        <p:nvSpPr>
          <p:cNvPr id="9" name="TextBox 9"/>
          <p:cNvSpPr txBox="1"/>
          <p:nvPr/>
        </p:nvSpPr>
        <p:spPr>
          <a:xfrm>
            <a:off x="1765554" y="5131072"/>
            <a:ext cx="15355596" cy="828675"/>
          </a:xfrm>
          <a:prstGeom prst="rect">
            <a:avLst/>
          </a:prstGeom>
        </p:spPr>
        <p:txBody>
          <a:bodyPr lIns="0" tIns="0" rIns="0" bIns="0" rtlCol="0" anchor="t">
            <a:spAutoFit/>
          </a:bodyPr>
          <a:lstStyle/>
          <a:p>
            <a:pPr algn="ctr" rtl="1">
              <a:lnSpc>
                <a:spcPts val="6347"/>
              </a:lnSpc>
              <a:spcBef>
                <a:spcPct val="0"/>
              </a:spcBef>
            </a:pPr>
            <a:r>
              <a:rPr lang="ar-EG" sz="5289" b="1">
                <a:solidFill>
                  <a:srgbClr val="000000"/>
                </a:solidFill>
                <a:latin typeface="Times New Roman Bold"/>
                <a:ea typeface="Times New Roman Bold"/>
                <a:cs typeface="Times New Roman Bold"/>
                <a:sym typeface="Times New Roman Bold"/>
                <a:rtl/>
              </a:rPr>
              <a:t>فرصتك سر قوتك</a:t>
            </a:r>
          </a:p>
        </p:txBody>
      </p:sp>
      <p:sp>
        <p:nvSpPr>
          <p:cNvPr id="10" name="TextBox 10"/>
          <p:cNvSpPr txBox="1"/>
          <p:nvPr/>
        </p:nvSpPr>
        <p:spPr>
          <a:xfrm>
            <a:off x="3838447" y="6355896"/>
            <a:ext cx="11209810" cy="2743200"/>
          </a:xfrm>
          <a:prstGeom prst="rect">
            <a:avLst/>
          </a:prstGeom>
        </p:spPr>
        <p:txBody>
          <a:bodyPr lIns="0" tIns="0" rIns="0" bIns="0" rtlCol="0" anchor="t">
            <a:spAutoFit/>
          </a:bodyPr>
          <a:lstStyle/>
          <a:p>
            <a:pPr algn="ctr">
              <a:lnSpc>
                <a:spcPts val="10679"/>
              </a:lnSpc>
              <a:spcBef>
                <a:spcPct val="0"/>
              </a:spcBef>
            </a:pPr>
            <a:r>
              <a:rPr lang="en-US" sz="8899" b="1">
                <a:solidFill>
                  <a:srgbClr val="FFFFFF"/>
                </a:solidFill>
                <a:latin typeface="Times New Roman Bold"/>
                <a:ea typeface="Times New Roman Bold"/>
                <a:cs typeface="Times New Roman Bold"/>
                <a:sym typeface="Times New Roman Bold"/>
              </a:rPr>
              <a:t>Endlines</a:t>
            </a:r>
          </a:p>
          <a:p>
            <a:pPr algn="ctr">
              <a:lnSpc>
                <a:spcPts val="10679"/>
              </a:lnSpc>
              <a:spcBef>
                <a:spcPct val="0"/>
              </a:spcBef>
            </a:pPr>
            <a:endParaRPr lang="en-US" sz="8899" b="1">
              <a:solidFill>
                <a:srgbClr val="FFFFFF"/>
              </a:solidFill>
              <a:latin typeface="Times New Roman Bold"/>
              <a:ea typeface="Times New Roman Bold"/>
              <a:cs typeface="Times New Roman Bold"/>
              <a:sym typeface="Times New Roman Bold"/>
            </a:endParaRPr>
          </a:p>
        </p:txBody>
      </p:sp>
      <p:sp>
        <p:nvSpPr>
          <p:cNvPr id="11" name="TextBox 11"/>
          <p:cNvSpPr txBox="1"/>
          <p:nvPr/>
        </p:nvSpPr>
        <p:spPr>
          <a:xfrm>
            <a:off x="1355263" y="8259859"/>
            <a:ext cx="16415615" cy="839237"/>
          </a:xfrm>
          <a:prstGeom prst="rect">
            <a:avLst/>
          </a:prstGeom>
        </p:spPr>
        <p:txBody>
          <a:bodyPr lIns="0" tIns="0" rIns="0" bIns="0" rtlCol="0" anchor="t">
            <a:spAutoFit/>
          </a:bodyPr>
          <a:lstStyle/>
          <a:p>
            <a:pPr algn="ctr" rtl="1">
              <a:lnSpc>
                <a:spcPts val="6325"/>
              </a:lnSpc>
              <a:spcBef>
                <a:spcPct val="0"/>
              </a:spcBef>
            </a:pPr>
            <a:r>
              <a:rPr lang="ar-EG" sz="5271" b="1">
                <a:solidFill>
                  <a:srgbClr val="000000"/>
                </a:solidFill>
                <a:latin typeface="Times New Roman Bold"/>
                <a:ea typeface="Times New Roman Bold"/>
                <a:cs typeface="Times New Roman Bold"/>
                <a:sym typeface="Times New Roman Bold"/>
                <a:rtl/>
              </a:rPr>
              <a:t>خطوة صغيرة تحقق حلم كبير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24870" y="-344300"/>
            <a:ext cx="18712870" cy="10299576"/>
          </a:xfrm>
          <a:custGeom>
            <a:avLst/>
            <a:gdLst/>
            <a:ahLst/>
            <a:cxnLst/>
            <a:rect l="l" t="t" r="r" b="b"/>
            <a:pathLst>
              <a:path w="18712870" h="10299576">
                <a:moveTo>
                  <a:pt x="0" y="0"/>
                </a:moveTo>
                <a:lnTo>
                  <a:pt x="18712870" y="0"/>
                </a:lnTo>
                <a:lnTo>
                  <a:pt x="18712870" y="10299576"/>
                </a:lnTo>
                <a:lnTo>
                  <a:pt x="0" y="102995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24154" y="0"/>
            <a:ext cx="18263846" cy="11987576"/>
          </a:xfrm>
          <a:custGeom>
            <a:avLst/>
            <a:gdLst/>
            <a:ahLst/>
            <a:cxnLst/>
            <a:rect l="l" t="t" r="r" b="b"/>
            <a:pathLst>
              <a:path w="18263846" h="11987576">
                <a:moveTo>
                  <a:pt x="0" y="0"/>
                </a:moveTo>
                <a:lnTo>
                  <a:pt x="18263846" y="0"/>
                </a:lnTo>
                <a:lnTo>
                  <a:pt x="18263846" y="11987576"/>
                </a:lnTo>
                <a:lnTo>
                  <a:pt x="0" y="11987576"/>
                </a:lnTo>
                <a:lnTo>
                  <a:pt x="0" y="0"/>
                </a:lnTo>
                <a:close/>
              </a:path>
            </a:pathLst>
          </a:custGeom>
          <a:blipFill>
            <a:blip r:embed="rId5"/>
            <a:stretch>
              <a:fillRect t="-16874" b="-30149"/>
            </a:stretch>
          </a:blipFill>
        </p:spPr>
        <p:txBody>
          <a:bodyPr/>
          <a:lstStyle/>
          <a:p>
            <a:endParaRPr lang="en-EG"/>
          </a:p>
        </p:txBody>
      </p:sp>
      <p:graphicFrame>
        <p:nvGraphicFramePr>
          <p:cNvPr id="4" name="Table 4"/>
          <p:cNvGraphicFramePr>
            <a:graphicFrameLocks noGrp="1"/>
          </p:cNvGraphicFramePr>
          <p:nvPr/>
        </p:nvGraphicFramePr>
        <p:xfrm>
          <a:off x="772521" y="1962120"/>
          <a:ext cx="16767111" cy="7696200"/>
        </p:xfrm>
        <a:graphic>
          <a:graphicData uri="http://schemas.openxmlformats.org/drawingml/2006/table">
            <a:tbl>
              <a:tblPr/>
              <a:tblGrid>
                <a:gridCol w="7250215">
                  <a:extLst>
                    <a:ext uri="{9D8B030D-6E8A-4147-A177-3AD203B41FA5}">
                      <a16:colId xmlns:a16="http://schemas.microsoft.com/office/drawing/2014/main" val="20000"/>
                    </a:ext>
                  </a:extLst>
                </a:gridCol>
                <a:gridCol w="9516896">
                  <a:extLst>
                    <a:ext uri="{9D8B030D-6E8A-4147-A177-3AD203B41FA5}">
                      <a16:colId xmlns:a16="http://schemas.microsoft.com/office/drawing/2014/main" val="20001"/>
                    </a:ext>
                  </a:extLst>
                </a:gridCol>
              </a:tblGrid>
              <a:tr h="1186976">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Audio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Visual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27306">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تعليق صوتي: </a:t>
                      </a:r>
                      <a:r>
                        <a:rPr lang="ar-EG" sz="3200">
                          <a:solidFill>
                            <a:srgbClr val="000000"/>
                          </a:solidFill>
                          <a:latin typeface="Times New Roman"/>
                          <a:ea typeface="Times New Roman"/>
                          <a:cs typeface="Times New Roman"/>
                          <a:sym typeface="Times New Roman"/>
                          <a:rtl/>
                        </a:rPr>
                        <a:t>دول شادية ونادية الاتنين مختلفين عن بعض تماما برغم انهم من نفس الطبقة الاجتماعية</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480"/>
                        </a:lnSpc>
                        <a:defRPr/>
                      </a:pPr>
                      <a:r>
                        <a:rPr lang="ar-EG" sz="3200" u="none" strike="noStrike">
                          <a:solidFill>
                            <a:srgbClr val="000000"/>
                          </a:solidFill>
                          <a:latin typeface="Times New Roman"/>
                          <a:ea typeface="Times New Roman"/>
                          <a:cs typeface="Times New Roman"/>
                          <a:sym typeface="Times New Roman"/>
                          <a:rtl/>
                        </a:rPr>
                        <a:t>شاشة منقسمة نصفين تظهر امرأتين من فئة بسيطة لكن لديهم عائلات مختلفة الفكر</a:t>
                      </a:r>
                      <a:r>
                        <a:rPr lang="en-US" sz="3200" u="none" strike="noStrike">
                          <a:solidFill>
                            <a:srgbClr val="000000"/>
                          </a:solidFill>
                          <a:latin typeface="Times New Roman"/>
                          <a:ea typeface="Times New Roman"/>
                          <a:cs typeface="Times New Roman"/>
                          <a:sym typeface="Times New Roman"/>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2535">
                <a:tc>
                  <a:txBody>
                    <a:bodyPr/>
                    <a:lstStyle/>
                    <a:p>
                      <a:pPr algn="ctr">
                        <a:lnSpc>
                          <a:spcPts val="4480"/>
                        </a:lnSpc>
                        <a:defRPr/>
                      </a:pPr>
                      <a:r>
                        <a:rPr lang="ar-EG" sz="3200" u="none" strike="noStrike">
                          <a:solidFill>
                            <a:srgbClr val="000000"/>
                          </a:solidFill>
                          <a:latin typeface="Times New Roman"/>
                          <a:ea typeface="Times New Roman"/>
                          <a:cs typeface="Times New Roman"/>
                          <a:sym typeface="Times New Roman"/>
                          <a:rtl/>
                        </a:rPr>
                        <a:t>تأثيرات صوتية: صوت طاسة وزيت</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ar-EG" sz="3199" u="none" strike="noStrike">
                          <a:solidFill>
                            <a:srgbClr val="000000"/>
                          </a:solidFill>
                          <a:latin typeface="Times New Roman"/>
                          <a:ea typeface="Times New Roman"/>
                          <a:cs typeface="Times New Roman"/>
                          <a:sym typeface="Times New Roman"/>
                          <a:rtl/>
                        </a:rPr>
                        <a:t>شادية ونادية بيحضروا الفطار لعائلاتهم</a:t>
                      </a:r>
                      <a:r>
                        <a:rPr lang="en-US" sz="3199" u="none" strike="noStrike">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92077">
                <a:tc>
                  <a:txBody>
                    <a:bodyPr/>
                    <a:lstStyle/>
                    <a:p>
                      <a:pPr algn="l">
                        <a:lnSpc>
                          <a:spcPts val="4479"/>
                        </a:lnSpc>
                        <a:defRPr/>
                      </a:pPr>
                      <a:r>
                        <a:rPr lang="en-US" sz="3199" u="none" strike="noStrike">
                          <a:solidFill>
                            <a:srgbClr val="000000"/>
                          </a:solidFill>
                          <a:latin typeface="Times New Roman"/>
                          <a:ea typeface="Times New Roman"/>
                          <a:cs typeface="Times New Roman"/>
                          <a:sym typeface="Times New Roman"/>
                        </a:rPr>
                        <a:t> </a:t>
                      </a:r>
                      <a:r>
                        <a:rPr lang="ar-EG" sz="3199">
                          <a:solidFill>
                            <a:srgbClr val="000000"/>
                          </a:solidFill>
                          <a:latin typeface="Times New Roman"/>
                          <a:ea typeface="Times New Roman"/>
                          <a:cs typeface="Times New Roman"/>
                          <a:sym typeface="Times New Roman"/>
                          <a:rtl/>
                        </a:rPr>
                        <a:t>تعليق صوتي: الاثنين قالوا لعائلاتهم ان كانوا بيدوروا على شغل عندهم  مقابلة كمان شوية بس رد الفعل كان مختلف</a:t>
                      </a:r>
                      <a:r>
                        <a:rPr lang="en-US" sz="3199">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rtl="1">
                        <a:lnSpc>
                          <a:spcPts val="4479"/>
                        </a:lnSpc>
                        <a:defRPr/>
                      </a:pPr>
                      <a:r>
                        <a:rPr lang="ar-EG" sz="3199">
                          <a:solidFill>
                            <a:srgbClr val="000000"/>
                          </a:solidFill>
                          <a:latin typeface="Times New Roman"/>
                          <a:ea typeface="Times New Roman"/>
                          <a:cs typeface="Times New Roman"/>
                          <a:sym typeface="Times New Roman"/>
                          <a:rtl/>
                        </a:rPr>
                        <a:t>شاشة منقسمة نصفين لشادية و نادية</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27306">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احمد جوز نادية:</a:t>
                      </a:r>
                      <a:r>
                        <a:rPr lang="ar-EG" sz="3200">
                          <a:solidFill>
                            <a:srgbClr val="000000"/>
                          </a:solidFill>
                          <a:latin typeface="Times New Roman"/>
                          <a:ea typeface="Times New Roman"/>
                          <a:cs typeface="Times New Roman"/>
                          <a:sym typeface="Times New Roman"/>
                          <a:rtl/>
                        </a:rPr>
                        <a:t> شغل ايه الي عايزه تشتغلي ركزي مع بيتك و عيالك احسن</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احمد:</a:t>
                      </a:r>
                      <a:r>
                        <a:rPr lang="ar-EG" sz="3200">
                          <a:solidFill>
                            <a:srgbClr val="000000"/>
                          </a:solidFill>
                          <a:latin typeface="Times New Roman"/>
                          <a:ea typeface="Times New Roman"/>
                          <a:cs typeface="Times New Roman"/>
                          <a:sym typeface="Times New Roman"/>
                          <a:rtl/>
                        </a:rPr>
                        <a:t> بيتكلم بطريقة فيها سخرية مع نادية</a:t>
                      </a:r>
                      <a:endParaRPr lang="en-US" sz="1100"/>
                    </a:p>
                    <a:p>
                      <a:pPr algn="ctr">
                        <a:lnSpc>
                          <a:spcPts val="4480"/>
                        </a:lnSpc>
                      </a:pPr>
                      <a:r>
                        <a:rPr lang="ar-EG" sz="3200" b="1">
                          <a:solidFill>
                            <a:srgbClr val="000000"/>
                          </a:solidFill>
                          <a:latin typeface="Times New Roman Bold"/>
                          <a:ea typeface="Times New Roman Bold"/>
                          <a:cs typeface="Times New Roman Bold"/>
                          <a:sym typeface="Times New Roman Bold"/>
                          <a:rtl/>
                        </a:rPr>
                        <a:t>نادية:</a:t>
                      </a:r>
                      <a:r>
                        <a:rPr lang="ar-EG" sz="3200">
                          <a:solidFill>
                            <a:srgbClr val="000000"/>
                          </a:solidFill>
                          <a:latin typeface="Times New Roman"/>
                          <a:ea typeface="Times New Roman"/>
                          <a:cs typeface="Times New Roman"/>
                          <a:sym typeface="Times New Roman"/>
                          <a:rtl/>
                        </a:rPr>
                        <a:t> ظهور ملامح محبطة على الوجه</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5"/>
          <p:cNvSpPr txBox="1"/>
          <p:nvPr/>
        </p:nvSpPr>
        <p:spPr>
          <a:xfrm>
            <a:off x="3654362" y="466725"/>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Audio Visual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9235425" y="3848650"/>
            <a:ext cx="7605150" cy="1123950"/>
          </a:xfrm>
          <a:prstGeom prst="rect">
            <a:avLst/>
          </a:prstGeom>
        </p:spPr>
        <p:txBody>
          <a:bodyPr lIns="0" tIns="0" rIns="0" bIns="0" rtlCol="0" anchor="t">
            <a:spAutoFit/>
          </a:bodyPr>
          <a:lstStyle/>
          <a:p>
            <a:pPr algn="l">
              <a:lnSpc>
                <a:spcPts val="8640"/>
              </a:lnSpc>
            </a:pPr>
            <a:r>
              <a:rPr lang="en-US" sz="7200" b="1">
                <a:solidFill>
                  <a:srgbClr val="FFFFFF"/>
                </a:solidFill>
                <a:latin typeface="Arimo Bold"/>
                <a:ea typeface="Arimo Bold"/>
                <a:cs typeface="Arimo Bold"/>
                <a:sym typeface="Arimo Bold"/>
              </a:rPr>
              <a:t>Introduction</a:t>
            </a:r>
          </a:p>
        </p:txBody>
      </p:sp>
      <p:sp>
        <p:nvSpPr>
          <p:cNvPr id="7" name="TextBox 7"/>
          <p:cNvSpPr txBox="1"/>
          <p:nvPr/>
        </p:nvSpPr>
        <p:spPr>
          <a:xfrm>
            <a:off x="2791200" y="3434050"/>
            <a:ext cx="3715350" cy="2896125"/>
          </a:xfrm>
          <a:prstGeom prst="rect">
            <a:avLst/>
          </a:prstGeom>
        </p:spPr>
        <p:txBody>
          <a:bodyPr lIns="0" tIns="0" rIns="0" bIns="0" rtlCol="0" anchor="t">
            <a:spAutoFit/>
          </a:bodyPr>
          <a:lstStyle/>
          <a:p>
            <a:pPr algn="ctr">
              <a:lnSpc>
                <a:spcPts val="27120"/>
              </a:lnSpc>
            </a:pPr>
            <a:r>
              <a:rPr lang="en-US" sz="22600" b="1">
                <a:solidFill>
                  <a:srgbClr val="FFFFFF"/>
                </a:solidFill>
                <a:latin typeface="Arimo Bold"/>
                <a:ea typeface="Arimo Bold"/>
                <a:cs typeface="Arimo Bold"/>
                <a:sym typeface="Arimo Bold"/>
              </a:rPr>
              <a:t>01</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17085124" y="100828"/>
            <a:ext cx="1152815" cy="1152815"/>
          </a:xfrm>
          <a:custGeom>
            <a:avLst/>
            <a:gdLst/>
            <a:ahLst/>
            <a:cxnLst/>
            <a:rect l="l" t="t" r="r" b="b"/>
            <a:pathLst>
              <a:path w="1152815" h="1152815">
                <a:moveTo>
                  <a:pt x="0" y="0"/>
                </a:moveTo>
                <a:lnTo>
                  <a:pt x="1152816" y="0"/>
                </a:lnTo>
                <a:lnTo>
                  <a:pt x="1152816" y="1152816"/>
                </a:lnTo>
                <a:lnTo>
                  <a:pt x="0" y="11528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
        <p:nvSpPr>
          <p:cNvPr id="15" name="Freeform 15"/>
          <p:cNvSpPr/>
          <p:nvPr/>
        </p:nvSpPr>
        <p:spPr>
          <a:xfrm>
            <a:off x="16267082" y="7729970"/>
            <a:ext cx="1880272" cy="1879544"/>
          </a:xfrm>
          <a:custGeom>
            <a:avLst/>
            <a:gdLst/>
            <a:ahLst/>
            <a:cxnLst/>
            <a:rect l="l" t="t" r="r" b="b"/>
            <a:pathLst>
              <a:path w="1880272" h="1879544">
                <a:moveTo>
                  <a:pt x="0" y="0"/>
                </a:moveTo>
                <a:lnTo>
                  <a:pt x="1880272" y="0"/>
                </a:lnTo>
                <a:lnTo>
                  <a:pt x="1880272" y="1879544"/>
                </a:lnTo>
                <a:lnTo>
                  <a:pt x="0" y="18795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EG"/>
          </a:p>
        </p:txBody>
      </p:sp>
      <p:sp>
        <p:nvSpPr>
          <p:cNvPr id="16" name="Freeform 16"/>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
        <p:nvSpPr>
          <p:cNvPr id="17" name="Freeform 17"/>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EG"/>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24870" y="-344300"/>
            <a:ext cx="18712870" cy="10299576"/>
          </a:xfrm>
          <a:custGeom>
            <a:avLst/>
            <a:gdLst/>
            <a:ahLst/>
            <a:cxnLst/>
            <a:rect l="l" t="t" r="r" b="b"/>
            <a:pathLst>
              <a:path w="18712870" h="10299576">
                <a:moveTo>
                  <a:pt x="0" y="0"/>
                </a:moveTo>
                <a:lnTo>
                  <a:pt x="18712870" y="0"/>
                </a:lnTo>
                <a:lnTo>
                  <a:pt x="18712870" y="10299576"/>
                </a:lnTo>
                <a:lnTo>
                  <a:pt x="0" y="102995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24154" y="0"/>
            <a:ext cx="18263846" cy="11987576"/>
          </a:xfrm>
          <a:custGeom>
            <a:avLst/>
            <a:gdLst/>
            <a:ahLst/>
            <a:cxnLst/>
            <a:rect l="l" t="t" r="r" b="b"/>
            <a:pathLst>
              <a:path w="18263846" h="11987576">
                <a:moveTo>
                  <a:pt x="0" y="0"/>
                </a:moveTo>
                <a:lnTo>
                  <a:pt x="18263846" y="0"/>
                </a:lnTo>
                <a:lnTo>
                  <a:pt x="18263846" y="11987576"/>
                </a:lnTo>
                <a:lnTo>
                  <a:pt x="0" y="11987576"/>
                </a:lnTo>
                <a:lnTo>
                  <a:pt x="0" y="0"/>
                </a:lnTo>
                <a:close/>
              </a:path>
            </a:pathLst>
          </a:custGeom>
          <a:blipFill>
            <a:blip r:embed="rId5"/>
            <a:stretch>
              <a:fillRect t="-16874" b="-30149"/>
            </a:stretch>
          </a:blipFill>
        </p:spPr>
        <p:txBody>
          <a:bodyPr/>
          <a:lstStyle/>
          <a:p>
            <a:endParaRPr lang="en-EG"/>
          </a:p>
        </p:txBody>
      </p:sp>
      <p:graphicFrame>
        <p:nvGraphicFramePr>
          <p:cNvPr id="4" name="Table 4"/>
          <p:cNvGraphicFramePr>
            <a:graphicFrameLocks noGrp="1"/>
          </p:cNvGraphicFramePr>
          <p:nvPr/>
        </p:nvGraphicFramePr>
        <p:xfrm>
          <a:off x="1118336" y="2391085"/>
          <a:ext cx="16075482" cy="7205407"/>
        </p:xfrm>
        <a:graphic>
          <a:graphicData uri="http://schemas.openxmlformats.org/drawingml/2006/table">
            <a:tbl>
              <a:tblPr/>
              <a:tblGrid>
                <a:gridCol w="8138226">
                  <a:extLst>
                    <a:ext uri="{9D8B030D-6E8A-4147-A177-3AD203B41FA5}">
                      <a16:colId xmlns:a16="http://schemas.microsoft.com/office/drawing/2014/main" val="20000"/>
                    </a:ext>
                  </a:extLst>
                </a:gridCol>
                <a:gridCol w="7937256">
                  <a:extLst>
                    <a:ext uri="{9D8B030D-6E8A-4147-A177-3AD203B41FA5}">
                      <a16:colId xmlns:a16="http://schemas.microsoft.com/office/drawing/2014/main" val="20001"/>
                    </a:ext>
                  </a:extLst>
                </a:gridCol>
              </a:tblGrid>
              <a:tr h="1191909">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Audio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Visual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27858">
                <a:tc>
                  <a:txBody>
                    <a:bodyPr/>
                    <a:lstStyle/>
                    <a:p>
                      <a:pPr algn="r">
                        <a:lnSpc>
                          <a:spcPts val="4480"/>
                        </a:lnSpc>
                        <a:defRPr/>
                      </a:pPr>
                      <a:r>
                        <a:rPr lang="ar-EG" sz="3200" u="none" strike="noStrike">
                          <a:solidFill>
                            <a:srgbClr val="000000"/>
                          </a:solidFill>
                          <a:latin typeface="Times New Roman"/>
                          <a:ea typeface="Times New Roman"/>
                          <a:cs typeface="Times New Roman"/>
                          <a:sym typeface="Times New Roman"/>
                          <a:rtl/>
                        </a:rPr>
                        <a:t>حسن جوز شادية:</a:t>
                      </a:r>
                      <a:r>
                        <a:rPr lang="ar-EG" sz="3200">
                          <a:solidFill>
                            <a:srgbClr val="000000"/>
                          </a:solidFill>
                          <a:latin typeface="Times New Roman"/>
                          <a:ea typeface="Times New Roman"/>
                          <a:cs typeface="Times New Roman"/>
                          <a:sym typeface="Times New Roman"/>
                          <a:rtl/>
                        </a:rPr>
                        <a:t> كويسة الفكرة ربنا يوفقك</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480"/>
                        </a:lnSpc>
                        <a:defRPr/>
                      </a:pPr>
                      <a:r>
                        <a:rPr lang="ar-EG" sz="3200" u="none" strike="noStrike">
                          <a:solidFill>
                            <a:srgbClr val="000000"/>
                          </a:solidFill>
                          <a:latin typeface="Times New Roman"/>
                          <a:ea typeface="Times New Roman"/>
                          <a:cs typeface="Times New Roman"/>
                          <a:sym typeface="Times New Roman"/>
                          <a:rtl/>
                        </a:rPr>
                        <a:t>حسن:</a:t>
                      </a:r>
                      <a:r>
                        <a:rPr lang="ar-EG" sz="3200">
                          <a:solidFill>
                            <a:srgbClr val="000000"/>
                          </a:solidFill>
                          <a:latin typeface="Times New Roman"/>
                          <a:ea typeface="Times New Roman"/>
                          <a:cs typeface="Times New Roman"/>
                          <a:sym typeface="Times New Roman"/>
                          <a:rtl/>
                        </a:rPr>
                        <a:t> بيتكلم بطريقة فيها حماس مع شادية</a:t>
                      </a:r>
                      <a:endParaRPr lang="en-US" sz="1100"/>
                    </a:p>
                    <a:p>
                      <a:pPr algn="r">
                        <a:lnSpc>
                          <a:spcPts val="4480"/>
                        </a:lnSpc>
                      </a:pPr>
                      <a:r>
                        <a:rPr lang="ar-EG" sz="3200" u="none" strike="noStrike">
                          <a:solidFill>
                            <a:srgbClr val="000000"/>
                          </a:solidFill>
                          <a:latin typeface="Times New Roman"/>
                          <a:ea typeface="Times New Roman"/>
                          <a:cs typeface="Times New Roman"/>
                          <a:sym typeface="Times New Roman"/>
                          <a:rtl/>
                        </a:rPr>
                        <a:t>شادية:</a:t>
                      </a:r>
                      <a:r>
                        <a:rPr lang="ar-EG" sz="3200">
                          <a:solidFill>
                            <a:srgbClr val="000000"/>
                          </a:solidFill>
                          <a:latin typeface="Times New Roman"/>
                          <a:ea typeface="Times New Roman"/>
                          <a:cs typeface="Times New Roman"/>
                          <a:sym typeface="Times New Roman"/>
                          <a:rtl/>
                        </a:rPr>
                        <a:t> ملامح الفرح على الوجه</a:t>
                      </a:r>
                      <a:r>
                        <a:rPr lang="en-US" sz="3200">
                          <a:solidFill>
                            <a:srgbClr val="000000"/>
                          </a:solidFill>
                          <a:latin typeface="Times New Roman"/>
                          <a:ea typeface="Times New Roman"/>
                          <a:cs typeface="Times New Roman"/>
                          <a:sym typeface="Times New Roman"/>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27858">
                <a:tc>
                  <a:txBody>
                    <a:bodyPr/>
                    <a:lstStyle/>
                    <a:p>
                      <a:pPr algn="r">
                        <a:lnSpc>
                          <a:spcPts val="4480"/>
                        </a:lnSpc>
                        <a:defRPr/>
                      </a:pPr>
                      <a:r>
                        <a:rPr lang="ar-EG" sz="3200" u="none" strike="noStrike">
                          <a:solidFill>
                            <a:srgbClr val="000000"/>
                          </a:solidFill>
                          <a:latin typeface="Times New Roman"/>
                          <a:ea typeface="Times New Roman"/>
                          <a:cs typeface="Times New Roman"/>
                          <a:sym typeface="Times New Roman"/>
                          <a:rtl/>
                        </a:rPr>
                        <a:t>ا</a:t>
                      </a:r>
                      <a:r>
                        <a:rPr lang="ar-EG" sz="3200">
                          <a:solidFill>
                            <a:srgbClr val="000000"/>
                          </a:solidFill>
                          <a:latin typeface="Times New Roman"/>
                          <a:ea typeface="Times New Roman"/>
                          <a:cs typeface="Times New Roman"/>
                          <a:sym typeface="Times New Roman"/>
                          <a:rtl/>
                        </a:rPr>
                        <a:t>لمحاور: تقدري توفقي بين شغلك وبيتك</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480"/>
                        </a:lnSpc>
                        <a:defRPr/>
                      </a:pPr>
                      <a:r>
                        <a:rPr lang="ar-EG" sz="3200" u="none" strike="noStrike">
                          <a:solidFill>
                            <a:srgbClr val="000000"/>
                          </a:solidFill>
                          <a:latin typeface="Times New Roman"/>
                          <a:ea typeface="Times New Roman"/>
                          <a:cs typeface="Times New Roman"/>
                          <a:sym typeface="Times New Roman"/>
                          <a:rtl/>
                        </a:rPr>
                        <a:t>نادية:</a:t>
                      </a:r>
                      <a:r>
                        <a:rPr lang="ar-EG" sz="3200">
                          <a:solidFill>
                            <a:srgbClr val="000000"/>
                          </a:solidFill>
                          <a:latin typeface="Times New Roman"/>
                          <a:ea typeface="Times New Roman"/>
                          <a:cs typeface="Times New Roman"/>
                          <a:sym typeface="Times New Roman"/>
                          <a:rtl/>
                        </a:rPr>
                        <a:t> ملامح الإحباط على وجهها و مرضتش</a:t>
                      </a:r>
                      <a:r>
                        <a:rPr lang="en-US" sz="3200">
                          <a:solidFill>
                            <a:srgbClr val="000000"/>
                          </a:solidFill>
                          <a:latin typeface="Times New Roman"/>
                          <a:ea typeface="Times New Roman"/>
                          <a:cs typeface="Times New Roman"/>
                          <a:sym typeface="Times New Roman"/>
                        </a:rPr>
                        <a:t> </a:t>
                      </a:r>
                      <a:endParaRPr lang="en-US" sz="1100"/>
                    </a:p>
                    <a:p>
                      <a:pPr algn="r">
                        <a:lnSpc>
                          <a:spcPts val="448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57782">
                <a:tc>
                  <a:txBody>
                    <a:bodyPr/>
                    <a:lstStyle/>
                    <a:p>
                      <a:pPr algn="r">
                        <a:lnSpc>
                          <a:spcPts val="4479"/>
                        </a:lnSpc>
                        <a:defRPr/>
                      </a:pPr>
                      <a:r>
                        <a:rPr lang="ar-EG" sz="3199" u="none" strike="noStrike">
                          <a:solidFill>
                            <a:srgbClr val="000000"/>
                          </a:solidFill>
                          <a:latin typeface="Times New Roman"/>
                          <a:ea typeface="Times New Roman"/>
                          <a:cs typeface="Times New Roman"/>
                          <a:sym typeface="Times New Roman"/>
                          <a:rtl/>
                        </a:rPr>
                        <a:t>المحاور:</a:t>
                      </a:r>
                      <a:r>
                        <a:rPr lang="ar-EG" sz="3199">
                          <a:solidFill>
                            <a:srgbClr val="000000"/>
                          </a:solidFill>
                          <a:latin typeface="Times New Roman"/>
                          <a:ea typeface="Times New Roman"/>
                          <a:cs typeface="Times New Roman"/>
                          <a:sym typeface="Times New Roman"/>
                          <a:rtl/>
                        </a:rPr>
                        <a:t> شكرا يا نادية</a:t>
                      </a:r>
                      <a:endParaRPr lang="en-US" sz="1100"/>
                    </a:p>
                    <a:p>
                      <a:pPr algn="r">
                        <a:lnSpc>
                          <a:spcPts val="4479"/>
                        </a:lnSpc>
                      </a:pPr>
                      <a:r>
                        <a:rPr lang="ar-EG" sz="3199" u="none" strike="noStrike">
                          <a:solidFill>
                            <a:srgbClr val="000000"/>
                          </a:solidFill>
                          <a:latin typeface="Times New Roman"/>
                          <a:ea typeface="Times New Roman"/>
                          <a:cs typeface="Times New Roman"/>
                          <a:sym typeface="Times New Roman"/>
                          <a:rtl/>
                        </a:rPr>
                        <a:t>شادية:</a:t>
                      </a:r>
                      <a:r>
                        <a:rPr lang="ar-EG" sz="3199">
                          <a:solidFill>
                            <a:srgbClr val="000000"/>
                          </a:solidFill>
                          <a:latin typeface="Times New Roman"/>
                          <a:ea typeface="Times New Roman"/>
                          <a:cs typeface="Times New Roman"/>
                          <a:sym typeface="Times New Roman"/>
                          <a:rtl/>
                        </a:rPr>
                        <a:t> طبعا انا عائلتي تدعمني و واخده كذا ورشة زي الثقافة المالية</a:t>
                      </a:r>
                    </a:p>
                    <a:p>
                      <a:pPr algn="r">
                        <a:lnSpc>
                          <a:spcPts val="4479"/>
                        </a:lnSpc>
                      </a:pPr>
                      <a:r>
                        <a:rPr lang="ar-EG" sz="3199" u="none" strike="noStrike">
                          <a:solidFill>
                            <a:srgbClr val="000000"/>
                          </a:solidFill>
                          <a:latin typeface="Times New Roman"/>
                          <a:ea typeface="Times New Roman"/>
                          <a:cs typeface="Times New Roman"/>
                          <a:sym typeface="Times New Roman"/>
                          <a:rtl/>
                        </a:rPr>
                        <a:t>المحاور:</a:t>
                      </a:r>
                      <a:r>
                        <a:rPr lang="ar-EG" sz="3199">
                          <a:solidFill>
                            <a:srgbClr val="000000"/>
                          </a:solidFill>
                          <a:latin typeface="Times New Roman"/>
                          <a:ea typeface="Times New Roman"/>
                          <a:cs typeface="Times New Roman"/>
                          <a:sym typeface="Times New Roman"/>
                          <a:rtl/>
                        </a:rPr>
                        <a:t> مبروك يا شادية تقدر تستلمي الشغل</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480"/>
                        </a:lnSpc>
                        <a:defRPr/>
                      </a:pPr>
                      <a:r>
                        <a:rPr lang="ar-EG" sz="3200" u="none" strike="noStrike">
                          <a:solidFill>
                            <a:srgbClr val="000000"/>
                          </a:solidFill>
                          <a:latin typeface="Times New Roman"/>
                          <a:ea typeface="Times New Roman"/>
                          <a:cs typeface="Times New Roman"/>
                          <a:sym typeface="Times New Roman"/>
                          <a:rtl/>
                        </a:rPr>
                        <a:t>شادية:</a:t>
                      </a:r>
                      <a:r>
                        <a:rPr lang="ar-EG" sz="3200">
                          <a:solidFill>
                            <a:srgbClr val="000000"/>
                          </a:solidFill>
                          <a:latin typeface="Times New Roman"/>
                          <a:ea typeface="Times New Roman"/>
                          <a:cs typeface="Times New Roman"/>
                          <a:sym typeface="Times New Roman"/>
                          <a:rtl/>
                        </a:rPr>
                        <a:t> ملامح فرح و حماس</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5"/>
          <p:cNvSpPr txBox="1"/>
          <p:nvPr/>
        </p:nvSpPr>
        <p:spPr>
          <a:xfrm>
            <a:off x="3540062" y="666750"/>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Audio Visual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24870" y="-344300"/>
            <a:ext cx="18712870" cy="10299576"/>
          </a:xfrm>
          <a:custGeom>
            <a:avLst/>
            <a:gdLst/>
            <a:ahLst/>
            <a:cxnLst/>
            <a:rect l="l" t="t" r="r" b="b"/>
            <a:pathLst>
              <a:path w="18712870" h="10299576">
                <a:moveTo>
                  <a:pt x="0" y="0"/>
                </a:moveTo>
                <a:lnTo>
                  <a:pt x="18712870" y="0"/>
                </a:lnTo>
                <a:lnTo>
                  <a:pt x="18712870" y="10299576"/>
                </a:lnTo>
                <a:lnTo>
                  <a:pt x="0" y="102995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0" y="0"/>
            <a:ext cx="18263846" cy="11987576"/>
          </a:xfrm>
          <a:custGeom>
            <a:avLst/>
            <a:gdLst/>
            <a:ahLst/>
            <a:cxnLst/>
            <a:rect l="l" t="t" r="r" b="b"/>
            <a:pathLst>
              <a:path w="18263846" h="11987576">
                <a:moveTo>
                  <a:pt x="0" y="0"/>
                </a:moveTo>
                <a:lnTo>
                  <a:pt x="18263846" y="0"/>
                </a:lnTo>
                <a:lnTo>
                  <a:pt x="18263846" y="11987576"/>
                </a:lnTo>
                <a:lnTo>
                  <a:pt x="0" y="11987576"/>
                </a:lnTo>
                <a:lnTo>
                  <a:pt x="0" y="0"/>
                </a:lnTo>
                <a:close/>
              </a:path>
            </a:pathLst>
          </a:custGeom>
          <a:blipFill>
            <a:blip r:embed="rId5"/>
            <a:stretch>
              <a:fillRect t="-16874" b="-30149"/>
            </a:stretch>
          </a:blipFill>
        </p:spPr>
        <p:txBody>
          <a:bodyPr/>
          <a:lstStyle/>
          <a:p>
            <a:endParaRPr lang="en-EG"/>
          </a:p>
        </p:txBody>
      </p:sp>
      <p:graphicFrame>
        <p:nvGraphicFramePr>
          <p:cNvPr id="4" name="Table 4"/>
          <p:cNvGraphicFramePr>
            <a:graphicFrameLocks noGrp="1"/>
          </p:cNvGraphicFramePr>
          <p:nvPr/>
        </p:nvGraphicFramePr>
        <p:xfrm>
          <a:off x="1183818" y="1600200"/>
          <a:ext cx="16075482" cy="7834057"/>
        </p:xfrm>
        <a:graphic>
          <a:graphicData uri="http://schemas.openxmlformats.org/drawingml/2006/table">
            <a:tbl>
              <a:tblPr/>
              <a:tblGrid>
                <a:gridCol w="8138226">
                  <a:extLst>
                    <a:ext uri="{9D8B030D-6E8A-4147-A177-3AD203B41FA5}">
                      <a16:colId xmlns:a16="http://schemas.microsoft.com/office/drawing/2014/main" val="20000"/>
                    </a:ext>
                  </a:extLst>
                </a:gridCol>
                <a:gridCol w="7937256">
                  <a:extLst>
                    <a:ext uri="{9D8B030D-6E8A-4147-A177-3AD203B41FA5}">
                      <a16:colId xmlns:a16="http://schemas.microsoft.com/office/drawing/2014/main" val="20001"/>
                    </a:ext>
                  </a:extLst>
                </a:gridCol>
              </a:tblGrid>
              <a:tr h="1191401">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Audio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Visual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86049">
                <a:tc>
                  <a:txBody>
                    <a:bodyPr/>
                    <a:lstStyle/>
                    <a:p>
                      <a:pPr algn="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rtl="1">
                        <a:lnSpc>
                          <a:spcPts val="4480"/>
                        </a:lnSpc>
                        <a:defRPr/>
                      </a:pPr>
                      <a:r>
                        <a:rPr lang="ar-EG" sz="3200">
                          <a:solidFill>
                            <a:srgbClr val="000000"/>
                          </a:solidFill>
                          <a:latin typeface="Times New Roman"/>
                          <a:ea typeface="Times New Roman"/>
                          <a:cs typeface="Times New Roman"/>
                          <a:sym typeface="Times New Roman"/>
                          <a:rtl/>
                        </a:rPr>
                        <a:t>شادية: في الشغل و مبسوطة و معاها نوت بوك بتكتب فيها ورا المدير بيقولوا </a:t>
                      </a:r>
                      <a:endParaRPr lang="en-US" sz="1100"/>
                    </a:p>
                    <a:p>
                      <a:pPr algn="ctr">
                        <a:lnSpc>
                          <a:spcPts val="4480"/>
                        </a:lnSpc>
                      </a:pPr>
                      <a:endParaRPr lang="en-US" sz="1100"/>
                    </a:p>
                    <a:p>
                      <a:pPr algn="ctr">
                        <a:lnSpc>
                          <a:spcPts val="4480"/>
                        </a:lnSpc>
                      </a:pPr>
                      <a:r>
                        <a:rPr lang="ar-EG" sz="3200">
                          <a:solidFill>
                            <a:srgbClr val="000000"/>
                          </a:solidFill>
                          <a:latin typeface="Times New Roman"/>
                          <a:ea typeface="Times New Roman"/>
                          <a:cs typeface="Times New Roman"/>
                          <a:sym typeface="Times New Roman"/>
                          <a:rtl/>
                        </a:rPr>
                        <a:t>نادية: في البيت بتراعي اولادها و بتعمل شغل البيت وباين على ملامحها الإرهاق و الإحباط</a:t>
                      </a:r>
                      <a:r>
                        <a:rPr lang="en-US" sz="3200">
                          <a:solidFill>
                            <a:srgbClr val="000000"/>
                          </a:solidFill>
                          <a:latin typeface="Times New Roman"/>
                          <a:ea typeface="Times New Roman"/>
                          <a:cs typeface="Times New Roman"/>
                          <a:sym typeface="Times New Roman"/>
                        </a:rPr>
                        <a:t> </a:t>
                      </a:r>
                    </a:p>
                    <a:p>
                      <a:pPr algn="ctr">
                        <a:lnSpc>
                          <a:spcPts val="4480"/>
                        </a:lnSpc>
                      </a:pPr>
                      <a:endParaRPr lang="en-US" sz="3200">
                        <a:solidFill>
                          <a:srgbClr val="000000"/>
                        </a:solidFill>
                        <a:latin typeface="Times New Roman"/>
                        <a:ea typeface="Times New Roman"/>
                        <a:cs typeface="Times New Roman"/>
                        <a:sym typeface="Times New Roman"/>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56606">
                <a:tc>
                  <a:txBody>
                    <a:bodyPr/>
                    <a:lstStyle/>
                    <a:p>
                      <a:pPr algn="l" rtl="1">
                        <a:lnSpc>
                          <a:spcPts val="4480"/>
                        </a:lnSpc>
                        <a:defRPr/>
                      </a:pPr>
                      <a:r>
                        <a:rPr lang="ar-EG" sz="3200">
                          <a:solidFill>
                            <a:srgbClr val="000000"/>
                          </a:solidFill>
                          <a:latin typeface="Times New Roman"/>
                          <a:ea typeface="Times New Roman"/>
                          <a:cs typeface="Times New Roman"/>
                          <a:sym typeface="Times New Roman"/>
                          <a:rtl/>
                        </a:rPr>
                        <a:t> تعليق صوتي: شادية اترقت و بتفكر تفتح مشروعها الخاص</a:t>
                      </a:r>
                      <a:endParaRPr lang="en-US" sz="1100"/>
                    </a:p>
                    <a:p>
                      <a:pPr algn="r">
                        <a:lnSpc>
                          <a:spcPts val="4480"/>
                        </a:lnSpc>
                      </a:pPr>
                      <a:r>
                        <a:rPr lang="ar-EG" sz="3200">
                          <a:solidFill>
                            <a:srgbClr val="000000"/>
                          </a:solidFill>
                          <a:latin typeface="Times New Roman"/>
                          <a:ea typeface="Times New Roman"/>
                          <a:cs typeface="Times New Roman"/>
                          <a:sym typeface="Times New Roman"/>
                          <a:rtl/>
                        </a:rPr>
                        <a:t>و نادية لسه زي ما هي</a:t>
                      </a:r>
                      <a:r>
                        <a:rPr lang="en-US" sz="3200">
                          <a:solidFill>
                            <a:srgbClr val="000000"/>
                          </a:solidFill>
                          <a:latin typeface="Times New Roman"/>
                          <a:ea typeface="Times New Roman"/>
                          <a:cs typeface="Times New Roman"/>
                          <a:sym typeface="Times New Roman"/>
                        </a:rPr>
                        <a:t> </a:t>
                      </a:r>
                    </a:p>
                    <a:p>
                      <a:pPr algn="r">
                        <a:lnSpc>
                          <a:spcPts val="4480"/>
                        </a:lnSpc>
                      </a:pPr>
                      <a:r>
                        <a:rPr lang="ar-EG" sz="3200">
                          <a:solidFill>
                            <a:srgbClr val="000000"/>
                          </a:solidFill>
                          <a:latin typeface="Times New Roman"/>
                          <a:ea typeface="Times New Roman"/>
                          <a:cs typeface="Times New Roman"/>
                          <a:sym typeface="Times New Roman"/>
                          <a:rtl/>
                        </a:rPr>
                        <a:t>فايدك القرار يتكوني نادية او شادية</a:t>
                      </a:r>
                      <a:r>
                        <a:rPr lang="en-US" sz="3200">
                          <a:solidFill>
                            <a:srgbClr val="000000"/>
                          </a:solidFill>
                          <a:latin typeface="Times New Roman"/>
                          <a:ea typeface="Times New Roman"/>
                          <a:cs typeface="Times New Roman"/>
                          <a:sym typeface="Times New Roman"/>
                        </a:rPr>
                        <a:t> </a:t>
                      </a:r>
                    </a:p>
                    <a:p>
                      <a:pPr algn="r">
                        <a:lnSpc>
                          <a:spcPts val="4480"/>
                        </a:lnSpc>
                      </a:pPr>
                      <a:endParaRPr lang="en-US" sz="3200">
                        <a:solidFill>
                          <a:srgbClr val="000000"/>
                        </a:solidFill>
                        <a:latin typeface="Times New Roman"/>
                        <a:ea typeface="Times New Roman"/>
                        <a:cs typeface="Times New Roman"/>
                        <a:sym typeface="Times New Roman"/>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5"/>
          <p:cNvSpPr txBox="1"/>
          <p:nvPr/>
        </p:nvSpPr>
        <p:spPr>
          <a:xfrm>
            <a:off x="3540062" y="533400"/>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Audio Visual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24870" y="-344300"/>
            <a:ext cx="18712870" cy="10299576"/>
          </a:xfrm>
          <a:custGeom>
            <a:avLst/>
            <a:gdLst/>
            <a:ahLst/>
            <a:cxnLst/>
            <a:rect l="l" t="t" r="r" b="b"/>
            <a:pathLst>
              <a:path w="18712870" h="10299576">
                <a:moveTo>
                  <a:pt x="0" y="0"/>
                </a:moveTo>
                <a:lnTo>
                  <a:pt x="18712870" y="0"/>
                </a:lnTo>
                <a:lnTo>
                  <a:pt x="18712870" y="10299576"/>
                </a:lnTo>
                <a:lnTo>
                  <a:pt x="0" y="102995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3213278" y="1750483"/>
            <a:ext cx="4862524" cy="3763895"/>
          </a:xfrm>
          <a:custGeom>
            <a:avLst/>
            <a:gdLst/>
            <a:ahLst/>
            <a:cxnLst/>
            <a:rect l="l" t="t" r="r" b="b"/>
            <a:pathLst>
              <a:path w="4862524" h="3763895">
                <a:moveTo>
                  <a:pt x="0" y="0"/>
                </a:moveTo>
                <a:lnTo>
                  <a:pt x="4862523" y="0"/>
                </a:lnTo>
                <a:lnTo>
                  <a:pt x="4862523" y="3763895"/>
                </a:lnTo>
                <a:lnTo>
                  <a:pt x="0" y="3763895"/>
                </a:lnTo>
                <a:lnTo>
                  <a:pt x="0" y="0"/>
                </a:lnTo>
                <a:close/>
              </a:path>
            </a:pathLst>
          </a:custGeom>
          <a:blipFill>
            <a:blip r:embed="rId5"/>
            <a:stretch>
              <a:fillRect/>
            </a:stretch>
          </a:blipFill>
        </p:spPr>
        <p:txBody>
          <a:bodyPr/>
          <a:lstStyle/>
          <a:p>
            <a:endParaRPr lang="en-EG"/>
          </a:p>
        </p:txBody>
      </p:sp>
      <p:sp>
        <p:nvSpPr>
          <p:cNvPr id="4" name="Freeform 4"/>
          <p:cNvSpPr/>
          <p:nvPr/>
        </p:nvSpPr>
        <p:spPr>
          <a:xfrm>
            <a:off x="9231003" y="1737590"/>
            <a:ext cx="4567719" cy="3776788"/>
          </a:xfrm>
          <a:custGeom>
            <a:avLst/>
            <a:gdLst/>
            <a:ahLst/>
            <a:cxnLst/>
            <a:rect l="l" t="t" r="r" b="b"/>
            <a:pathLst>
              <a:path w="4567719" h="3776788">
                <a:moveTo>
                  <a:pt x="0" y="0"/>
                </a:moveTo>
                <a:lnTo>
                  <a:pt x="4567718" y="0"/>
                </a:lnTo>
                <a:lnTo>
                  <a:pt x="4567718" y="3776788"/>
                </a:lnTo>
                <a:lnTo>
                  <a:pt x="0" y="3776788"/>
                </a:lnTo>
                <a:lnTo>
                  <a:pt x="0" y="0"/>
                </a:lnTo>
                <a:close/>
              </a:path>
            </a:pathLst>
          </a:custGeom>
          <a:blipFill>
            <a:blip r:embed="rId6"/>
            <a:stretch>
              <a:fillRect/>
            </a:stretch>
          </a:blipFill>
        </p:spPr>
        <p:txBody>
          <a:bodyPr/>
          <a:lstStyle/>
          <a:p>
            <a:endParaRPr lang="en-EG"/>
          </a:p>
        </p:txBody>
      </p:sp>
      <p:sp>
        <p:nvSpPr>
          <p:cNvPr id="5" name="Freeform 5"/>
          <p:cNvSpPr/>
          <p:nvPr/>
        </p:nvSpPr>
        <p:spPr>
          <a:xfrm>
            <a:off x="9144000" y="5840476"/>
            <a:ext cx="4741724" cy="4114800"/>
          </a:xfrm>
          <a:custGeom>
            <a:avLst/>
            <a:gdLst/>
            <a:ahLst/>
            <a:cxnLst/>
            <a:rect l="l" t="t" r="r" b="b"/>
            <a:pathLst>
              <a:path w="4741724" h="4114800">
                <a:moveTo>
                  <a:pt x="0" y="0"/>
                </a:moveTo>
                <a:lnTo>
                  <a:pt x="4741724" y="0"/>
                </a:lnTo>
                <a:lnTo>
                  <a:pt x="4741724" y="4114800"/>
                </a:lnTo>
                <a:lnTo>
                  <a:pt x="0" y="4114800"/>
                </a:lnTo>
                <a:lnTo>
                  <a:pt x="0" y="0"/>
                </a:lnTo>
                <a:close/>
              </a:path>
            </a:pathLst>
          </a:custGeom>
          <a:blipFill>
            <a:blip r:embed="rId7"/>
            <a:stretch>
              <a:fillRect l="-6872" r="-6872" b="-2476"/>
            </a:stretch>
          </a:blipFill>
        </p:spPr>
        <p:txBody>
          <a:bodyPr/>
          <a:lstStyle/>
          <a:p>
            <a:endParaRPr lang="en-EG"/>
          </a:p>
        </p:txBody>
      </p:sp>
      <p:sp>
        <p:nvSpPr>
          <p:cNvPr id="6" name="Freeform 6"/>
          <p:cNvSpPr/>
          <p:nvPr/>
        </p:nvSpPr>
        <p:spPr>
          <a:xfrm>
            <a:off x="3213278" y="5840476"/>
            <a:ext cx="4862524" cy="4114800"/>
          </a:xfrm>
          <a:custGeom>
            <a:avLst/>
            <a:gdLst/>
            <a:ahLst/>
            <a:cxnLst/>
            <a:rect l="l" t="t" r="r" b="b"/>
            <a:pathLst>
              <a:path w="4862524" h="4114800">
                <a:moveTo>
                  <a:pt x="0" y="0"/>
                </a:moveTo>
                <a:lnTo>
                  <a:pt x="4862523" y="0"/>
                </a:lnTo>
                <a:lnTo>
                  <a:pt x="4862523" y="4114800"/>
                </a:lnTo>
                <a:lnTo>
                  <a:pt x="0" y="4114800"/>
                </a:lnTo>
                <a:lnTo>
                  <a:pt x="0" y="0"/>
                </a:lnTo>
                <a:close/>
              </a:path>
            </a:pathLst>
          </a:custGeom>
          <a:blipFill>
            <a:blip r:embed="rId8"/>
            <a:stretch>
              <a:fillRect t="-8314" b="-8314"/>
            </a:stretch>
          </a:blipFill>
        </p:spPr>
        <p:txBody>
          <a:bodyPr/>
          <a:lstStyle/>
          <a:p>
            <a:endParaRPr lang="en-EG"/>
          </a:p>
        </p:txBody>
      </p:sp>
      <p:sp>
        <p:nvSpPr>
          <p:cNvPr id="7" name="TextBox 7"/>
          <p:cNvSpPr txBox="1"/>
          <p:nvPr/>
        </p:nvSpPr>
        <p:spPr>
          <a:xfrm>
            <a:off x="3291941" y="476250"/>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Storyboard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24579" y="0"/>
            <a:ext cx="19159090" cy="10287000"/>
          </a:xfrm>
          <a:custGeom>
            <a:avLst/>
            <a:gdLst/>
            <a:ahLst/>
            <a:cxnLst/>
            <a:rect l="l" t="t" r="r" b="b"/>
            <a:pathLst>
              <a:path w="19159090" h="10287000">
                <a:moveTo>
                  <a:pt x="0" y="0"/>
                </a:moveTo>
                <a:lnTo>
                  <a:pt x="19159090" y="0"/>
                </a:lnTo>
                <a:lnTo>
                  <a:pt x="19159090" y="10287000"/>
                </a:lnTo>
                <a:lnTo>
                  <a:pt x="0" y="10287000"/>
                </a:lnTo>
                <a:lnTo>
                  <a:pt x="0" y="0"/>
                </a:lnTo>
                <a:close/>
              </a:path>
            </a:pathLst>
          </a:custGeom>
          <a:blipFill>
            <a:blip r:embed="rId3">
              <a:alphaModFix amt="34000"/>
            </a:blip>
            <a:stretch>
              <a:fillRect t="-23244" b="-841"/>
            </a:stretch>
          </a:blipFill>
        </p:spPr>
        <p:txBody>
          <a:bodyPr/>
          <a:lstStyle/>
          <a:p>
            <a:endParaRPr lang="en-EG"/>
          </a:p>
        </p:txBody>
      </p:sp>
      <p:graphicFrame>
        <p:nvGraphicFramePr>
          <p:cNvPr id="3" name="Table 3"/>
          <p:cNvGraphicFramePr>
            <a:graphicFrameLocks noGrp="1"/>
          </p:cNvGraphicFramePr>
          <p:nvPr/>
        </p:nvGraphicFramePr>
        <p:xfrm>
          <a:off x="760444" y="1028700"/>
          <a:ext cx="16767111" cy="8816736"/>
        </p:xfrm>
        <a:graphic>
          <a:graphicData uri="http://schemas.openxmlformats.org/drawingml/2006/table">
            <a:tbl>
              <a:tblPr/>
              <a:tblGrid>
                <a:gridCol w="7250215">
                  <a:extLst>
                    <a:ext uri="{9D8B030D-6E8A-4147-A177-3AD203B41FA5}">
                      <a16:colId xmlns:a16="http://schemas.microsoft.com/office/drawing/2014/main" val="20000"/>
                    </a:ext>
                  </a:extLst>
                </a:gridCol>
                <a:gridCol w="9516896">
                  <a:extLst>
                    <a:ext uri="{9D8B030D-6E8A-4147-A177-3AD203B41FA5}">
                      <a16:colId xmlns:a16="http://schemas.microsoft.com/office/drawing/2014/main" val="20001"/>
                    </a:ext>
                  </a:extLst>
                </a:gridCol>
              </a:tblGrid>
              <a:tr h="1186226">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Audio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Visual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24564">
                <a:tc>
                  <a:txBody>
                    <a:bodyPr/>
                    <a:lstStyle/>
                    <a:p>
                      <a:pPr algn="ctr">
                        <a:lnSpc>
                          <a:spcPts val="4480"/>
                        </a:lnSpc>
                        <a:defRPr/>
                      </a:pPr>
                      <a:r>
                        <a:rPr lang="ar-EG" sz="3200">
                          <a:solidFill>
                            <a:srgbClr val="000000"/>
                          </a:solidFill>
                          <a:latin typeface="Times New Roman"/>
                          <a:ea typeface="Times New Roman"/>
                          <a:cs typeface="Times New Roman"/>
                          <a:sym typeface="Times New Roman"/>
                          <a:rtl/>
                        </a:rPr>
                        <a:t>ساره: انا ساره عندي </a:t>
                      </a:r>
                      <a:r>
                        <a:rPr lang="en-US" sz="3200">
                          <a:solidFill>
                            <a:srgbClr val="000000"/>
                          </a:solidFill>
                          <a:latin typeface="Times New Roman"/>
                          <a:ea typeface="Times New Roman"/>
                          <a:cs typeface="Times New Roman"/>
                          <a:sym typeface="Times New Roman"/>
                        </a:rPr>
                        <a:t>23</a:t>
                      </a:r>
                      <a:r>
                        <a:rPr lang="ar-EG" sz="3200">
                          <a:solidFill>
                            <a:srgbClr val="000000"/>
                          </a:solidFill>
                          <a:latin typeface="Times New Roman"/>
                          <a:ea typeface="Times New Roman"/>
                          <a:cs typeface="Times New Roman"/>
                          <a:sym typeface="Times New Roman"/>
                          <a:rtl/>
                        </a:rPr>
                        <a:t> سنه (بصوت هادي)</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26278">
                <a:tc>
                  <a:txBody>
                    <a:bodyPr/>
                    <a:lstStyle/>
                    <a:p>
                      <a:pPr algn="ctr">
                        <a:lnSpc>
                          <a:spcPts val="4480"/>
                        </a:lnSpc>
                        <a:defRPr/>
                      </a:pPr>
                      <a:r>
                        <a:rPr lang="ar-EG" sz="3200">
                          <a:solidFill>
                            <a:srgbClr val="000000"/>
                          </a:solidFill>
                          <a:latin typeface="Times New Roman"/>
                          <a:ea typeface="Times New Roman"/>
                          <a:cs typeface="Times New Roman"/>
                          <a:sym typeface="Times New Roman"/>
                          <a:rtl/>
                        </a:rPr>
                        <a:t>سا</a:t>
                      </a:r>
                      <a:r>
                        <a:rPr lang="ar-EG" sz="3200" u="none" strike="noStrike">
                          <a:solidFill>
                            <a:srgbClr val="000000"/>
                          </a:solidFill>
                          <a:latin typeface="Times New Roman"/>
                          <a:ea typeface="Times New Roman"/>
                          <a:cs typeface="Times New Roman"/>
                          <a:sym typeface="Times New Roman"/>
                          <a:rtl/>
                        </a:rPr>
                        <a:t>رة: طول عمري الناس بتقولي الست مكانها المطبخ و مش مفروض تشتغل</a:t>
                      </a:r>
                      <a:r>
                        <a:rPr lang="en-US" sz="3200" u="none" strike="noStrike">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88977">
                <a:tc>
                  <a:txBody>
                    <a:bodyPr/>
                    <a:lstStyle/>
                    <a:p>
                      <a:pPr algn="l">
                        <a:lnSpc>
                          <a:spcPts val="3499"/>
                        </a:lnSpc>
                        <a:defRPr/>
                      </a:pPr>
                      <a:r>
                        <a:rPr lang="ar-EG" sz="2499" u="none" strike="noStrike">
                          <a:solidFill>
                            <a:srgbClr val="000000"/>
                          </a:solidFill>
                          <a:latin typeface="Arimo"/>
                          <a:ea typeface="Arimo"/>
                          <a:cs typeface="Arimo"/>
                          <a:sym typeface="Arimo"/>
                          <a:rtl/>
                        </a:rPr>
                        <a:t>سارة: </a:t>
                      </a:r>
                      <a:r>
                        <a:rPr lang="ar-EG" sz="2499">
                          <a:solidFill>
                            <a:srgbClr val="000000"/>
                          </a:solidFill>
                          <a:latin typeface="Arimo"/>
                          <a:ea typeface="Arimo"/>
                          <a:cs typeface="Arimo"/>
                          <a:sym typeface="Arimo"/>
                          <a:rtl/>
                        </a:rPr>
                        <a:t>و اتربيت على فكرة أن مشتغلش و مع وقت صدقت ده</a:t>
                      </a:r>
                      <a:endParaRPr lang="en-US" sz="1100"/>
                    </a:p>
                    <a:p>
                      <a:pPr algn="l">
                        <a:lnSpc>
                          <a:spcPts val="3499"/>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rtl="1">
                        <a:lnSpc>
                          <a:spcPts val="44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90692">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سارة: </a:t>
                      </a:r>
                      <a:r>
                        <a:rPr lang="ar-EG" sz="3200">
                          <a:solidFill>
                            <a:srgbClr val="000000"/>
                          </a:solidFill>
                          <a:latin typeface="Times New Roman"/>
                          <a:ea typeface="Times New Roman"/>
                          <a:cs typeface="Times New Roman"/>
                          <a:sym typeface="Times New Roman"/>
                          <a:rtl/>
                        </a:rPr>
                        <a:t>في يوم قلت لنفسي لو انا مكاني المطبخ ليه مستغلش ده و ابدأ من هنا</a:t>
                      </a:r>
                      <a:endParaRPr lang="en-US" sz="1100"/>
                    </a:p>
                    <a:p>
                      <a:pPr algn="ctr">
                        <a:lnSpc>
                          <a:spcPts val="448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3364608" y="-38100"/>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Radio Channel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235069" y="0"/>
            <a:ext cx="18523069" cy="10287000"/>
          </a:xfrm>
          <a:custGeom>
            <a:avLst/>
            <a:gdLst/>
            <a:ahLst/>
            <a:cxnLst/>
            <a:rect l="l" t="t" r="r" b="b"/>
            <a:pathLst>
              <a:path w="18523069" h="10287000">
                <a:moveTo>
                  <a:pt x="0" y="0"/>
                </a:moveTo>
                <a:lnTo>
                  <a:pt x="18523069" y="0"/>
                </a:lnTo>
                <a:lnTo>
                  <a:pt x="18523069" y="10287000"/>
                </a:lnTo>
                <a:lnTo>
                  <a:pt x="0" y="10287000"/>
                </a:lnTo>
                <a:lnTo>
                  <a:pt x="0" y="0"/>
                </a:lnTo>
                <a:close/>
              </a:path>
            </a:pathLst>
          </a:custGeom>
          <a:blipFill>
            <a:blip r:embed="rId3">
              <a:alphaModFix amt="34000"/>
            </a:blip>
            <a:stretch>
              <a:fillRect l="-279" t="-22032" r="-1442"/>
            </a:stretch>
          </a:blipFill>
        </p:spPr>
        <p:txBody>
          <a:bodyPr/>
          <a:lstStyle/>
          <a:p>
            <a:endParaRPr lang="en-EG"/>
          </a:p>
        </p:txBody>
      </p:sp>
      <p:graphicFrame>
        <p:nvGraphicFramePr>
          <p:cNvPr id="3" name="Table 3"/>
          <p:cNvGraphicFramePr>
            <a:graphicFrameLocks noGrp="1"/>
          </p:cNvGraphicFramePr>
          <p:nvPr/>
        </p:nvGraphicFramePr>
        <p:xfrm>
          <a:off x="489881" y="1598926"/>
          <a:ext cx="17242443" cy="8466861"/>
        </p:xfrm>
        <a:graphic>
          <a:graphicData uri="http://schemas.openxmlformats.org/drawingml/2006/table">
            <a:tbl>
              <a:tblPr/>
              <a:tblGrid>
                <a:gridCol w="7881279">
                  <a:extLst>
                    <a:ext uri="{9D8B030D-6E8A-4147-A177-3AD203B41FA5}">
                      <a16:colId xmlns:a16="http://schemas.microsoft.com/office/drawing/2014/main" val="20000"/>
                    </a:ext>
                  </a:extLst>
                </a:gridCol>
                <a:gridCol w="9361164">
                  <a:extLst>
                    <a:ext uri="{9D8B030D-6E8A-4147-A177-3AD203B41FA5}">
                      <a16:colId xmlns:a16="http://schemas.microsoft.com/office/drawing/2014/main" val="20001"/>
                    </a:ext>
                  </a:extLst>
                </a:gridCol>
              </a:tblGrid>
              <a:tr h="1186439">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Audio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Visual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24855">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199"/>
                        </a:lnSpc>
                        <a:defRPr/>
                      </a:pPr>
                      <a:r>
                        <a:rPr lang="ar-EG" sz="2999">
                          <a:solidFill>
                            <a:srgbClr val="000000"/>
                          </a:solidFill>
                          <a:latin typeface="Arimo"/>
                          <a:ea typeface="Arimo"/>
                          <a:cs typeface="Arimo"/>
                          <a:sym typeface="Arimo"/>
                          <a:rtl/>
                        </a:rPr>
                        <a:t>موسيقى هادئة</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2054">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ساره: </a:t>
                      </a:r>
                      <a:r>
                        <a:rPr lang="ar-EG" sz="3200">
                          <a:solidFill>
                            <a:srgbClr val="000000"/>
                          </a:solidFill>
                          <a:latin typeface="Times New Roman"/>
                          <a:ea typeface="Times New Roman"/>
                          <a:cs typeface="Times New Roman"/>
                          <a:sym typeface="Times New Roman"/>
                          <a:rtl/>
                        </a:rPr>
                        <a:t>بدأت بمشروع بيع أكل بيتي</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19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89369">
                <a:tc>
                  <a:txBody>
                    <a:bodyPr/>
                    <a:lstStyle/>
                    <a:p>
                      <a:pPr algn="l">
                        <a:lnSpc>
                          <a:spcPts val="3499"/>
                        </a:lnSpc>
                        <a:defRPr/>
                      </a:pPr>
                      <a:r>
                        <a:rPr lang="ar-EG" sz="2499" b="1">
                          <a:solidFill>
                            <a:srgbClr val="000000"/>
                          </a:solidFill>
                          <a:latin typeface="Arimo Bold"/>
                          <a:ea typeface="Arimo Bold"/>
                          <a:cs typeface="Arimo Bold"/>
                          <a:sym typeface="Arimo Bold"/>
                          <a:rtl/>
                        </a:rPr>
                        <a:t>ساره: </a:t>
                      </a:r>
                      <a:r>
                        <a:rPr lang="ar-EG" sz="2499">
                          <a:solidFill>
                            <a:srgbClr val="000000"/>
                          </a:solidFill>
                          <a:latin typeface="Arimo"/>
                          <a:ea typeface="Arimo"/>
                          <a:cs typeface="Arimo"/>
                          <a:sym typeface="Arimo"/>
                          <a:rtl/>
                        </a:rPr>
                        <a:t>و نزلت صور اكلي على الانستجرام و الناس بدأت تطلب مني و صفحتي اتعرفت و بدات اكبر في مجالي</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rtl="1">
                        <a:lnSpc>
                          <a:spcPts val="44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04143">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ساره : </a:t>
                      </a:r>
                      <a:r>
                        <a:rPr lang="ar-EG" sz="3200">
                          <a:solidFill>
                            <a:srgbClr val="000000"/>
                          </a:solidFill>
                          <a:latin typeface="Times New Roman"/>
                          <a:ea typeface="Times New Roman"/>
                          <a:cs typeface="Times New Roman"/>
                          <a:sym typeface="Times New Roman"/>
                          <a:rtl/>
                        </a:rPr>
                        <a:t>و دلوقتي اقدر اقول ان حققت حلمي بعد ما فتحت مطعمي</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3518131" y="228115"/>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Radio Channel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361979" y="0"/>
            <a:ext cx="18523069" cy="10287000"/>
          </a:xfrm>
          <a:custGeom>
            <a:avLst/>
            <a:gdLst/>
            <a:ahLst/>
            <a:cxnLst/>
            <a:rect l="l" t="t" r="r" b="b"/>
            <a:pathLst>
              <a:path w="18523069" h="10287000">
                <a:moveTo>
                  <a:pt x="0" y="0"/>
                </a:moveTo>
                <a:lnTo>
                  <a:pt x="18523069" y="0"/>
                </a:lnTo>
                <a:lnTo>
                  <a:pt x="18523069" y="10287000"/>
                </a:lnTo>
                <a:lnTo>
                  <a:pt x="0" y="10287000"/>
                </a:lnTo>
                <a:lnTo>
                  <a:pt x="0" y="0"/>
                </a:lnTo>
                <a:close/>
              </a:path>
            </a:pathLst>
          </a:custGeom>
          <a:blipFill>
            <a:blip r:embed="rId3">
              <a:alphaModFix amt="34000"/>
            </a:blip>
            <a:stretch>
              <a:fillRect l="-279" t="-22032" r="-1442"/>
            </a:stretch>
          </a:blipFill>
        </p:spPr>
        <p:txBody>
          <a:bodyPr/>
          <a:lstStyle/>
          <a:p>
            <a:endParaRPr lang="en-EG"/>
          </a:p>
        </p:txBody>
      </p:sp>
      <p:graphicFrame>
        <p:nvGraphicFramePr>
          <p:cNvPr id="3" name="Table 3"/>
          <p:cNvGraphicFramePr>
            <a:graphicFrameLocks noGrp="1"/>
          </p:cNvGraphicFramePr>
          <p:nvPr/>
        </p:nvGraphicFramePr>
        <p:xfrm>
          <a:off x="380222" y="1269877"/>
          <a:ext cx="17527556" cy="8514786"/>
        </p:xfrm>
        <a:graphic>
          <a:graphicData uri="http://schemas.openxmlformats.org/drawingml/2006/table">
            <a:tbl>
              <a:tblPr/>
              <a:tblGrid>
                <a:gridCol w="8011600">
                  <a:extLst>
                    <a:ext uri="{9D8B030D-6E8A-4147-A177-3AD203B41FA5}">
                      <a16:colId xmlns:a16="http://schemas.microsoft.com/office/drawing/2014/main" val="20000"/>
                    </a:ext>
                  </a:extLst>
                </a:gridCol>
                <a:gridCol w="9515956">
                  <a:extLst>
                    <a:ext uri="{9D8B030D-6E8A-4147-A177-3AD203B41FA5}">
                      <a16:colId xmlns:a16="http://schemas.microsoft.com/office/drawing/2014/main" val="20001"/>
                    </a:ext>
                  </a:extLst>
                </a:gridCol>
              </a:tblGrid>
              <a:tr h="1472876">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Audio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Visual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24814">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199"/>
                        </a:lnSpc>
                        <a:defRPr/>
                      </a:pPr>
                      <a:r>
                        <a:rPr lang="ar-EG" sz="2999">
                          <a:solidFill>
                            <a:srgbClr val="000000"/>
                          </a:solidFill>
                          <a:latin typeface="Arimo"/>
                          <a:ea typeface="Arimo"/>
                          <a:cs typeface="Arimo"/>
                          <a:sym typeface="Arimo"/>
                          <a:rtl/>
                        </a:rPr>
                        <a:t>موسيقى هادئة</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2027">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ساره: </a:t>
                      </a:r>
                      <a:r>
                        <a:rPr lang="ar-EG" sz="3200">
                          <a:solidFill>
                            <a:srgbClr val="000000"/>
                          </a:solidFill>
                          <a:latin typeface="Times New Roman"/>
                          <a:ea typeface="Times New Roman"/>
                          <a:cs typeface="Times New Roman"/>
                          <a:sym typeface="Times New Roman"/>
                          <a:rtl/>
                        </a:rPr>
                        <a:t>بدأت بمشروع بيع أكل بيتي</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19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89314">
                <a:tc>
                  <a:txBody>
                    <a:bodyPr/>
                    <a:lstStyle/>
                    <a:p>
                      <a:pPr algn="l">
                        <a:lnSpc>
                          <a:spcPts val="3499"/>
                        </a:lnSpc>
                        <a:defRPr/>
                      </a:pPr>
                      <a:r>
                        <a:rPr lang="ar-EG" sz="2499" b="1">
                          <a:solidFill>
                            <a:srgbClr val="000000"/>
                          </a:solidFill>
                          <a:latin typeface="Arimo Bold"/>
                          <a:ea typeface="Arimo Bold"/>
                          <a:cs typeface="Arimo Bold"/>
                          <a:sym typeface="Arimo Bold"/>
                          <a:rtl/>
                        </a:rPr>
                        <a:t>ساره: </a:t>
                      </a:r>
                      <a:r>
                        <a:rPr lang="ar-EG" sz="2499">
                          <a:solidFill>
                            <a:srgbClr val="000000"/>
                          </a:solidFill>
                          <a:latin typeface="Arimo"/>
                          <a:ea typeface="Arimo"/>
                          <a:cs typeface="Arimo"/>
                          <a:sym typeface="Arimo"/>
                          <a:rtl/>
                        </a:rPr>
                        <a:t>و نزلت صور اكلي على الانستجرام و الناس بدأت تطلب مني و صفحتي اتعرفت و بدات اكبر في مجالي</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rtl="1">
                        <a:lnSpc>
                          <a:spcPts val="44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65755">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ساره : </a:t>
                      </a:r>
                      <a:r>
                        <a:rPr lang="ar-EG" sz="3200">
                          <a:solidFill>
                            <a:srgbClr val="000000"/>
                          </a:solidFill>
                          <a:latin typeface="Times New Roman"/>
                          <a:ea typeface="Times New Roman"/>
                          <a:cs typeface="Times New Roman"/>
                          <a:sym typeface="Times New Roman"/>
                          <a:rtl/>
                        </a:rPr>
                        <a:t>و دلوقتي اقدر اقول ان حققت حلمي بعد ما فتحت مطعمي</a:t>
                      </a:r>
                      <a:r>
                        <a:rPr lang="en-US" sz="3200">
                          <a:solidFill>
                            <a:srgbClr val="000000"/>
                          </a:solidFill>
                          <a:latin typeface="Times New Roman"/>
                          <a:ea typeface="Times New Roman"/>
                          <a:cs typeface="Times New Roman"/>
                          <a:sym typeface="Times New Roman"/>
                        </a:rPr>
                        <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r>
                        <a:rPr lang="ar-EG" sz="3200" b="1">
                          <a:solidFill>
                            <a:srgbClr val="000000"/>
                          </a:solidFill>
                          <a:latin typeface="Times New Roman Bold"/>
                          <a:ea typeface="Times New Roman Bold"/>
                          <a:cs typeface="Times New Roman Bold"/>
                          <a:sym typeface="Times New Roman Bold"/>
                          <a:rtl/>
                        </a:rPr>
                        <a:t>تائثيرات صوتي: </a:t>
                      </a:r>
                      <a:r>
                        <a:rPr lang="ar-EG" sz="3200">
                          <a:solidFill>
                            <a:srgbClr val="000000"/>
                          </a:solidFill>
                          <a:latin typeface="Times New Roman"/>
                          <a:ea typeface="Times New Roman"/>
                          <a:cs typeface="Times New Roman"/>
                          <a:sym typeface="Times New Roman"/>
                          <a:rtl/>
                        </a:rPr>
                        <a:t>صوت زبون, خطوات قدم في مكان زحمة, معلقة</a:t>
                      </a:r>
                      <a:r>
                        <a:rPr lang="en-US" sz="3200">
                          <a:solidFill>
                            <a:srgbClr val="000000"/>
                          </a:solidFill>
                          <a:latin typeface="Times New Roman"/>
                          <a:ea typeface="Times New Roman"/>
                          <a:cs typeface="Times New Roman"/>
                          <a:sym typeface="Times New Roman"/>
                        </a:rPr>
                        <a:t>.</a:t>
                      </a:r>
                      <a:endParaRPr lang="en-US" sz="1100"/>
                    </a:p>
                    <a:p>
                      <a:pPr algn="ctr">
                        <a:lnSpc>
                          <a:spcPts val="448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3622353" y="203077"/>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Radio Channel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17535" y="0"/>
            <a:ext cx="18523069" cy="10287000"/>
          </a:xfrm>
          <a:custGeom>
            <a:avLst/>
            <a:gdLst/>
            <a:ahLst/>
            <a:cxnLst/>
            <a:rect l="l" t="t" r="r" b="b"/>
            <a:pathLst>
              <a:path w="18523069" h="10287000">
                <a:moveTo>
                  <a:pt x="0" y="0"/>
                </a:moveTo>
                <a:lnTo>
                  <a:pt x="18523070" y="0"/>
                </a:lnTo>
                <a:lnTo>
                  <a:pt x="18523070" y="10287000"/>
                </a:lnTo>
                <a:lnTo>
                  <a:pt x="0" y="10287000"/>
                </a:lnTo>
                <a:lnTo>
                  <a:pt x="0" y="0"/>
                </a:lnTo>
                <a:close/>
              </a:path>
            </a:pathLst>
          </a:custGeom>
          <a:blipFill>
            <a:blip r:embed="rId3">
              <a:alphaModFix amt="32999"/>
            </a:blip>
            <a:stretch>
              <a:fillRect l="-279" t="-22032" r="-1442"/>
            </a:stretch>
          </a:blipFill>
        </p:spPr>
        <p:txBody>
          <a:bodyPr/>
          <a:lstStyle/>
          <a:p>
            <a:endParaRPr lang="en-EG"/>
          </a:p>
        </p:txBody>
      </p:sp>
      <p:sp>
        <p:nvSpPr>
          <p:cNvPr id="3" name="TextBox 3"/>
          <p:cNvSpPr txBox="1"/>
          <p:nvPr/>
        </p:nvSpPr>
        <p:spPr>
          <a:xfrm>
            <a:off x="3540062" y="666750"/>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Radio Channel</a:t>
            </a:r>
          </a:p>
        </p:txBody>
      </p:sp>
      <p:graphicFrame>
        <p:nvGraphicFramePr>
          <p:cNvPr id="4" name="Table 4"/>
          <p:cNvGraphicFramePr>
            <a:graphicFrameLocks noGrp="1"/>
          </p:cNvGraphicFramePr>
          <p:nvPr/>
        </p:nvGraphicFramePr>
        <p:xfrm>
          <a:off x="1183818" y="1771204"/>
          <a:ext cx="16075482" cy="4076700"/>
        </p:xfrm>
        <a:graphic>
          <a:graphicData uri="http://schemas.openxmlformats.org/drawingml/2006/table">
            <a:tbl>
              <a:tblPr/>
              <a:tblGrid>
                <a:gridCol w="8138226">
                  <a:extLst>
                    <a:ext uri="{9D8B030D-6E8A-4147-A177-3AD203B41FA5}">
                      <a16:colId xmlns:a16="http://schemas.microsoft.com/office/drawing/2014/main" val="20000"/>
                    </a:ext>
                  </a:extLst>
                </a:gridCol>
                <a:gridCol w="7937256">
                  <a:extLst>
                    <a:ext uri="{9D8B030D-6E8A-4147-A177-3AD203B41FA5}">
                      <a16:colId xmlns:a16="http://schemas.microsoft.com/office/drawing/2014/main" val="20001"/>
                    </a:ext>
                  </a:extLst>
                </a:gridCol>
              </a:tblGrid>
              <a:tr h="1192242">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Audio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799" b="1">
                          <a:solidFill>
                            <a:srgbClr val="000000"/>
                          </a:solidFill>
                          <a:latin typeface="Times New Roman Bold"/>
                          <a:ea typeface="Times New Roman Bold"/>
                          <a:cs typeface="Times New Roman Bold"/>
                          <a:sym typeface="Times New Roman Bold"/>
                        </a:rPr>
                        <a:t>Visual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17208">
                <a:tc>
                  <a:txBody>
                    <a:bodyPr/>
                    <a:lstStyle/>
                    <a:p>
                      <a:pPr algn="l">
                        <a:lnSpc>
                          <a:spcPts val="3499"/>
                        </a:lnSpc>
                        <a:defRPr/>
                      </a:pPr>
                      <a:r>
                        <a:rPr lang="ar-EG" sz="2499" b="1">
                          <a:solidFill>
                            <a:srgbClr val="000000"/>
                          </a:solidFill>
                          <a:latin typeface="Arimo Bold"/>
                          <a:ea typeface="Arimo Bold"/>
                          <a:cs typeface="Arimo Bold"/>
                          <a:sym typeface="Arimo Bold"/>
                          <a:rtl/>
                        </a:rPr>
                        <a:t>ت</a:t>
                      </a:r>
                      <a:r>
                        <a:rPr lang="ar-EG" sz="2499" b="1" u="none" strike="noStrike">
                          <a:solidFill>
                            <a:srgbClr val="000000"/>
                          </a:solidFill>
                          <a:latin typeface="Arimo Bold"/>
                          <a:ea typeface="Arimo Bold"/>
                          <a:cs typeface="Arimo Bold"/>
                          <a:sym typeface="Arimo Bold"/>
                          <a:rtl/>
                        </a:rPr>
                        <a:t>ائثيرات صوتي: ص</a:t>
                      </a:r>
                      <a:r>
                        <a:rPr lang="ar-EG" sz="2499" b="1">
                          <a:solidFill>
                            <a:srgbClr val="000000"/>
                          </a:solidFill>
                          <a:latin typeface="Arimo Bold"/>
                          <a:ea typeface="Arimo Bold"/>
                          <a:cs typeface="Arimo Bold"/>
                          <a:sym typeface="Arimo Bold"/>
                          <a:rtl/>
                        </a:rPr>
                        <a:t>وت زبون, خطوات قدم في مكان زحمة, معلقة</a:t>
                      </a:r>
                      <a:r>
                        <a:rPr lang="en-US" sz="2499" b="1">
                          <a:solidFill>
                            <a:srgbClr val="000000"/>
                          </a:solidFill>
                          <a:latin typeface="Arimo Bold"/>
                          <a:ea typeface="Arimo Bold"/>
                          <a:cs typeface="Arimo Bold"/>
                          <a:sym typeface="Arimo Bold"/>
                        </a:rPr>
                        <a:t>.</a:t>
                      </a:r>
                      <a:endParaRPr lang="en-US" sz="1100"/>
                    </a:p>
                    <a:p>
                      <a:pPr algn="l">
                        <a:lnSpc>
                          <a:spcPts val="3499"/>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rtl="1">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7249">
                <a:tc>
                  <a:txBody>
                    <a:bodyPr/>
                    <a:lstStyle/>
                    <a:p>
                      <a:pPr algn="l">
                        <a:lnSpc>
                          <a:spcPts val="349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6840890" y="3904949"/>
            <a:ext cx="11127092" cy="1390650"/>
          </a:xfrm>
          <a:prstGeom prst="rect">
            <a:avLst/>
          </a:prstGeom>
        </p:spPr>
        <p:txBody>
          <a:bodyPr lIns="0" tIns="0" rIns="0" bIns="0" rtlCol="0" anchor="t">
            <a:spAutoFit/>
          </a:bodyPr>
          <a:lstStyle/>
          <a:p>
            <a:pPr algn="ctr">
              <a:lnSpc>
                <a:spcPts val="10679"/>
              </a:lnSpc>
            </a:pPr>
            <a:r>
              <a:rPr lang="en-US" sz="8899" b="1">
                <a:solidFill>
                  <a:srgbClr val="F5F0E6"/>
                </a:solidFill>
                <a:latin typeface="Times New Roman Bold"/>
                <a:ea typeface="Times New Roman Bold"/>
                <a:cs typeface="Times New Roman Bold"/>
                <a:sym typeface="Times New Roman Bold"/>
              </a:rPr>
              <a:t>Timeline </a:t>
            </a:r>
          </a:p>
        </p:txBody>
      </p:sp>
      <p:sp>
        <p:nvSpPr>
          <p:cNvPr id="7" name="TextBox 7"/>
          <p:cNvSpPr txBox="1"/>
          <p:nvPr/>
        </p:nvSpPr>
        <p:spPr>
          <a:xfrm>
            <a:off x="2838825" y="32145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10</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5" name="Freeform 15"/>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605281" y="1479133"/>
            <a:ext cx="25272365" cy="13909927"/>
          </a:xfrm>
          <a:custGeom>
            <a:avLst/>
            <a:gdLst/>
            <a:ahLst/>
            <a:cxnLst/>
            <a:rect l="l" t="t" r="r" b="b"/>
            <a:pathLst>
              <a:path w="25272365" h="13909927">
                <a:moveTo>
                  <a:pt x="0" y="0"/>
                </a:moveTo>
                <a:lnTo>
                  <a:pt x="25272365" y="0"/>
                </a:lnTo>
                <a:lnTo>
                  <a:pt x="25272365" y="13909926"/>
                </a:lnTo>
                <a:lnTo>
                  <a:pt x="0" y="139099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TextBox 3"/>
          <p:cNvSpPr txBox="1"/>
          <p:nvPr/>
        </p:nvSpPr>
        <p:spPr>
          <a:xfrm>
            <a:off x="278012" y="1505428"/>
            <a:ext cx="22045809" cy="7752872"/>
          </a:xfrm>
          <a:prstGeom prst="rect">
            <a:avLst/>
          </a:prstGeom>
        </p:spPr>
        <p:txBody>
          <a:bodyPr lIns="0" tIns="0" rIns="0" bIns="0" rtlCol="0" anchor="t">
            <a:spAutoFit/>
          </a:bodyPr>
          <a:lstStyle/>
          <a:p>
            <a:pPr algn="l">
              <a:lnSpc>
                <a:spcPts val="3401"/>
              </a:lnSpc>
            </a:pPr>
            <a:endParaRPr/>
          </a:p>
          <a:p>
            <a:pPr algn="l">
              <a:lnSpc>
                <a:spcPts val="3909"/>
              </a:lnSpc>
            </a:pPr>
            <a:r>
              <a:rPr lang="en-US" sz="3257" b="1">
                <a:solidFill>
                  <a:srgbClr val="20124D"/>
                </a:solidFill>
                <a:latin typeface="Times New Roman Bold"/>
                <a:ea typeface="Times New Roman Bold"/>
                <a:cs typeface="Times New Roman Bold"/>
                <a:sym typeface="Times New Roman Bold"/>
              </a:rPr>
              <a:t>Client Brief: Minister of Social Solidarity</a:t>
            </a:r>
          </a:p>
          <a:p>
            <a:pPr algn="l">
              <a:lnSpc>
                <a:spcPts val="3909"/>
              </a:lnSpc>
            </a:pPr>
            <a:r>
              <a:rPr lang="en-US" sz="3257">
                <a:solidFill>
                  <a:srgbClr val="20124D"/>
                </a:solidFill>
                <a:latin typeface="Times New Roman"/>
                <a:ea typeface="Times New Roman"/>
                <a:cs typeface="Times New Roman"/>
                <a:sym typeface="Times New Roman"/>
              </a:rPr>
              <a:t>Deadline: 1st March </a:t>
            </a:r>
          </a:p>
          <a:p>
            <a:pPr algn="l">
              <a:lnSpc>
                <a:spcPts val="3909"/>
              </a:lnSpc>
            </a:pPr>
            <a:r>
              <a:rPr lang="en-US" sz="3257" b="1">
                <a:solidFill>
                  <a:srgbClr val="20124D"/>
                </a:solidFill>
                <a:latin typeface="Times New Roman Bold"/>
                <a:ea typeface="Times New Roman Bold"/>
                <a:cs typeface="Times New Roman Bold"/>
                <a:sym typeface="Times New Roman Bold"/>
              </a:rPr>
              <a:t>Market Research and Audience Insights</a:t>
            </a:r>
          </a:p>
          <a:p>
            <a:pPr algn="l">
              <a:lnSpc>
                <a:spcPts val="3909"/>
              </a:lnSpc>
            </a:pPr>
            <a:r>
              <a:rPr lang="en-US" sz="3257">
                <a:solidFill>
                  <a:srgbClr val="20124D"/>
                </a:solidFill>
                <a:latin typeface="Times New Roman"/>
                <a:ea typeface="Times New Roman"/>
                <a:cs typeface="Times New Roman"/>
                <a:sym typeface="Times New Roman"/>
              </a:rPr>
              <a:t>Deadline: 3rd March </a:t>
            </a:r>
          </a:p>
          <a:p>
            <a:pPr algn="l">
              <a:lnSpc>
                <a:spcPts val="3909"/>
              </a:lnSpc>
            </a:pPr>
            <a:r>
              <a:rPr lang="en-US" sz="3257" b="1">
                <a:solidFill>
                  <a:srgbClr val="20124D"/>
                </a:solidFill>
                <a:latin typeface="Times New Roman Bold"/>
                <a:ea typeface="Times New Roman Bold"/>
                <a:cs typeface="Times New Roman Bold"/>
                <a:sym typeface="Times New Roman Bold"/>
              </a:rPr>
              <a:t>Focus group discussion with audience </a:t>
            </a:r>
          </a:p>
          <a:p>
            <a:pPr algn="l">
              <a:lnSpc>
                <a:spcPts val="3909"/>
              </a:lnSpc>
            </a:pPr>
            <a:r>
              <a:rPr lang="en-US" sz="3257">
                <a:solidFill>
                  <a:srgbClr val="20124D"/>
                </a:solidFill>
                <a:latin typeface="Times New Roman"/>
                <a:ea typeface="Times New Roman"/>
                <a:cs typeface="Times New Roman"/>
                <a:sym typeface="Times New Roman"/>
              </a:rPr>
              <a:t>Deadline: 5th March </a:t>
            </a:r>
          </a:p>
          <a:p>
            <a:pPr algn="l">
              <a:lnSpc>
                <a:spcPts val="3909"/>
              </a:lnSpc>
            </a:pPr>
            <a:r>
              <a:rPr lang="en-US" sz="3257" b="1">
                <a:solidFill>
                  <a:srgbClr val="20124D"/>
                </a:solidFill>
                <a:latin typeface="Times New Roman Bold"/>
                <a:ea typeface="Times New Roman Bold"/>
                <a:cs typeface="Times New Roman Bold"/>
                <a:sym typeface="Times New Roman Bold"/>
              </a:rPr>
              <a:t>First Draft of Creative Designs </a:t>
            </a:r>
          </a:p>
          <a:p>
            <a:pPr algn="l">
              <a:lnSpc>
                <a:spcPts val="3909"/>
              </a:lnSpc>
            </a:pPr>
            <a:r>
              <a:rPr lang="en-US" sz="3257">
                <a:solidFill>
                  <a:srgbClr val="20124D"/>
                </a:solidFill>
                <a:latin typeface="Times New Roman"/>
                <a:ea typeface="Times New Roman"/>
                <a:cs typeface="Times New Roman"/>
                <a:sym typeface="Times New Roman"/>
              </a:rPr>
              <a:t>Deadline: 12th March </a:t>
            </a:r>
          </a:p>
          <a:p>
            <a:pPr algn="l">
              <a:lnSpc>
                <a:spcPts val="3909"/>
              </a:lnSpc>
            </a:pPr>
            <a:r>
              <a:rPr lang="en-US" sz="3257" b="1">
                <a:solidFill>
                  <a:srgbClr val="20124D"/>
                </a:solidFill>
                <a:latin typeface="Times New Roman Bold"/>
                <a:ea typeface="Times New Roman Bold"/>
                <a:cs typeface="Times New Roman Bold"/>
                <a:sym typeface="Times New Roman Bold"/>
              </a:rPr>
              <a:t>Video Script, Storyboard, and Radio ad </a:t>
            </a:r>
          </a:p>
          <a:p>
            <a:pPr algn="l">
              <a:lnSpc>
                <a:spcPts val="3909"/>
              </a:lnSpc>
            </a:pPr>
            <a:r>
              <a:rPr lang="en-US" sz="3257">
                <a:solidFill>
                  <a:srgbClr val="20124D"/>
                </a:solidFill>
                <a:latin typeface="Times New Roman"/>
                <a:ea typeface="Times New Roman"/>
                <a:cs typeface="Times New Roman"/>
                <a:sym typeface="Times New Roman"/>
              </a:rPr>
              <a:t>Deadline: 15th March </a:t>
            </a:r>
          </a:p>
          <a:p>
            <a:pPr algn="l">
              <a:lnSpc>
                <a:spcPts val="3909"/>
              </a:lnSpc>
            </a:pPr>
            <a:r>
              <a:rPr lang="en-US" sz="3257" b="1">
                <a:solidFill>
                  <a:srgbClr val="20124D"/>
                </a:solidFill>
                <a:latin typeface="Times New Roman Bold"/>
                <a:ea typeface="Times New Roman Bold"/>
                <a:cs typeface="Times New Roman Bold"/>
                <a:sym typeface="Times New Roman Bold"/>
              </a:rPr>
              <a:t>First edit of Campaign Video </a:t>
            </a:r>
          </a:p>
          <a:p>
            <a:pPr algn="l">
              <a:lnSpc>
                <a:spcPts val="3909"/>
              </a:lnSpc>
            </a:pPr>
            <a:r>
              <a:rPr lang="en-US" sz="3257">
                <a:solidFill>
                  <a:srgbClr val="20124D"/>
                </a:solidFill>
                <a:latin typeface="Times New Roman"/>
                <a:ea typeface="Times New Roman"/>
                <a:cs typeface="Times New Roman"/>
                <a:sym typeface="Times New Roman"/>
              </a:rPr>
              <a:t>Deadline : 20th March </a:t>
            </a:r>
          </a:p>
          <a:p>
            <a:pPr algn="l">
              <a:lnSpc>
                <a:spcPts val="3909"/>
              </a:lnSpc>
            </a:pPr>
            <a:r>
              <a:rPr lang="en-US" sz="3257" b="1">
                <a:solidFill>
                  <a:srgbClr val="20124D"/>
                </a:solidFill>
                <a:latin typeface="Times New Roman Bold"/>
                <a:ea typeface="Times New Roman Bold"/>
                <a:cs typeface="Times New Roman Bold"/>
                <a:sym typeface="Times New Roman Bold"/>
              </a:rPr>
              <a:t>Ad Copy from Copywriting Team </a:t>
            </a:r>
          </a:p>
          <a:p>
            <a:pPr algn="l">
              <a:lnSpc>
                <a:spcPts val="3909"/>
              </a:lnSpc>
            </a:pPr>
            <a:r>
              <a:rPr lang="en-US" sz="3257">
                <a:solidFill>
                  <a:srgbClr val="20124D"/>
                </a:solidFill>
                <a:latin typeface="Times New Roman"/>
                <a:ea typeface="Times New Roman"/>
                <a:cs typeface="Times New Roman"/>
                <a:sym typeface="Times New Roman"/>
              </a:rPr>
              <a:t>Deadline : 24th March </a:t>
            </a:r>
          </a:p>
          <a:p>
            <a:pPr algn="l">
              <a:lnSpc>
                <a:spcPts val="3497"/>
              </a:lnSpc>
            </a:pPr>
            <a:endParaRPr lang="en-US" sz="3257">
              <a:solidFill>
                <a:srgbClr val="20124D"/>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605281" y="1479133"/>
            <a:ext cx="25272365" cy="13909927"/>
          </a:xfrm>
          <a:custGeom>
            <a:avLst/>
            <a:gdLst/>
            <a:ahLst/>
            <a:cxnLst/>
            <a:rect l="l" t="t" r="r" b="b"/>
            <a:pathLst>
              <a:path w="25272365" h="13909927">
                <a:moveTo>
                  <a:pt x="0" y="0"/>
                </a:moveTo>
                <a:lnTo>
                  <a:pt x="25272365" y="0"/>
                </a:lnTo>
                <a:lnTo>
                  <a:pt x="25272365" y="13909926"/>
                </a:lnTo>
                <a:lnTo>
                  <a:pt x="0" y="139099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TextBox 3"/>
          <p:cNvSpPr txBox="1"/>
          <p:nvPr/>
        </p:nvSpPr>
        <p:spPr>
          <a:xfrm>
            <a:off x="133350" y="501282"/>
            <a:ext cx="21301157" cy="9928395"/>
          </a:xfrm>
          <a:prstGeom prst="rect">
            <a:avLst/>
          </a:prstGeom>
        </p:spPr>
        <p:txBody>
          <a:bodyPr lIns="0" tIns="0" rIns="0" bIns="0" rtlCol="0" anchor="t">
            <a:spAutoFit/>
          </a:bodyPr>
          <a:lstStyle/>
          <a:p>
            <a:pPr algn="l">
              <a:lnSpc>
                <a:spcPts val="3157"/>
              </a:lnSpc>
            </a:pPr>
            <a:endParaRPr/>
          </a:p>
          <a:p>
            <a:pPr algn="l">
              <a:lnSpc>
                <a:spcPts val="3628"/>
              </a:lnSpc>
            </a:pPr>
            <a:r>
              <a:rPr lang="en-US" sz="3024" b="1">
                <a:solidFill>
                  <a:srgbClr val="20124D"/>
                </a:solidFill>
                <a:latin typeface="Times New Roman Bold"/>
                <a:ea typeface="Times New Roman Bold"/>
                <a:cs typeface="Times New Roman Bold"/>
                <a:sym typeface="Times New Roman Bold"/>
              </a:rPr>
              <a:t>Creative Drafts Sent to Client</a:t>
            </a:r>
          </a:p>
          <a:p>
            <a:pPr algn="l">
              <a:lnSpc>
                <a:spcPts val="3628"/>
              </a:lnSpc>
            </a:pPr>
            <a:r>
              <a:rPr lang="en-US" sz="3024">
                <a:solidFill>
                  <a:srgbClr val="20124D"/>
                </a:solidFill>
                <a:latin typeface="Times New Roman"/>
                <a:ea typeface="Times New Roman"/>
                <a:cs typeface="Times New Roman"/>
                <a:sym typeface="Times New Roman"/>
              </a:rPr>
              <a:t>Deadline : 27th March </a:t>
            </a:r>
          </a:p>
          <a:p>
            <a:pPr algn="l">
              <a:lnSpc>
                <a:spcPts val="3628"/>
              </a:lnSpc>
            </a:pPr>
            <a:r>
              <a:rPr lang="en-US" sz="3024" b="1">
                <a:solidFill>
                  <a:srgbClr val="20124D"/>
                </a:solidFill>
                <a:latin typeface="Times New Roman Bold"/>
                <a:ea typeface="Times New Roman Bold"/>
                <a:cs typeface="Times New Roman Bold"/>
                <a:sym typeface="Times New Roman Bold"/>
              </a:rPr>
              <a:t>Feedback on Creative Materials </a:t>
            </a:r>
          </a:p>
          <a:p>
            <a:pPr algn="l">
              <a:lnSpc>
                <a:spcPts val="3628"/>
              </a:lnSpc>
            </a:pPr>
            <a:r>
              <a:rPr lang="en-US" sz="3024">
                <a:solidFill>
                  <a:srgbClr val="20124D"/>
                </a:solidFill>
                <a:latin typeface="Times New Roman"/>
                <a:ea typeface="Times New Roman"/>
                <a:cs typeface="Times New Roman"/>
                <a:sym typeface="Times New Roman"/>
              </a:rPr>
              <a:t>Deadline: 1st April </a:t>
            </a:r>
          </a:p>
          <a:p>
            <a:pPr algn="l">
              <a:lnSpc>
                <a:spcPts val="3628"/>
              </a:lnSpc>
            </a:pPr>
            <a:r>
              <a:rPr lang="en-US" sz="3024" b="1">
                <a:solidFill>
                  <a:srgbClr val="20124D"/>
                </a:solidFill>
                <a:latin typeface="Times New Roman Bold"/>
                <a:ea typeface="Times New Roman Bold"/>
                <a:cs typeface="Times New Roman Bold"/>
                <a:sym typeface="Times New Roman Bold"/>
              </a:rPr>
              <a:t>Final Edits on Creative Materials</a:t>
            </a:r>
          </a:p>
          <a:p>
            <a:pPr algn="l">
              <a:lnSpc>
                <a:spcPts val="3628"/>
              </a:lnSpc>
            </a:pPr>
            <a:r>
              <a:rPr lang="en-US" sz="3024">
                <a:solidFill>
                  <a:srgbClr val="20124D"/>
                </a:solidFill>
                <a:latin typeface="Times New Roman"/>
                <a:ea typeface="Times New Roman"/>
                <a:cs typeface="Times New Roman"/>
                <a:sym typeface="Times New Roman"/>
              </a:rPr>
              <a:t>Deadline: 5th April </a:t>
            </a:r>
          </a:p>
          <a:p>
            <a:pPr algn="l">
              <a:lnSpc>
                <a:spcPts val="3628"/>
              </a:lnSpc>
            </a:pPr>
            <a:r>
              <a:rPr lang="en-US" sz="3024" b="1">
                <a:solidFill>
                  <a:srgbClr val="20124D"/>
                </a:solidFill>
                <a:latin typeface="Times New Roman Bold"/>
                <a:ea typeface="Times New Roman Bold"/>
                <a:cs typeface="Times New Roman Bold"/>
                <a:sym typeface="Times New Roman Bold"/>
              </a:rPr>
              <a:t>Traditional media ads launch</a:t>
            </a:r>
          </a:p>
          <a:p>
            <a:pPr algn="l">
              <a:lnSpc>
                <a:spcPts val="3628"/>
              </a:lnSpc>
            </a:pPr>
            <a:r>
              <a:rPr lang="en-US" sz="3024">
                <a:solidFill>
                  <a:srgbClr val="20124D"/>
                </a:solidFill>
                <a:latin typeface="Times New Roman"/>
                <a:ea typeface="Times New Roman"/>
                <a:cs typeface="Times New Roman"/>
                <a:sym typeface="Times New Roman"/>
              </a:rPr>
              <a:t>Deadline: 10th April </a:t>
            </a:r>
          </a:p>
          <a:p>
            <a:pPr algn="l">
              <a:lnSpc>
                <a:spcPts val="3628"/>
              </a:lnSpc>
            </a:pPr>
            <a:r>
              <a:rPr lang="en-US" sz="3024" b="1">
                <a:solidFill>
                  <a:srgbClr val="20124D"/>
                </a:solidFill>
                <a:latin typeface="Times New Roman Bold"/>
                <a:ea typeface="Times New Roman Bold"/>
                <a:cs typeface="Times New Roman Bold"/>
                <a:sym typeface="Times New Roman Bold"/>
              </a:rPr>
              <a:t>Social Media Ads Launch </a:t>
            </a:r>
          </a:p>
          <a:p>
            <a:pPr algn="l">
              <a:lnSpc>
                <a:spcPts val="3628"/>
              </a:lnSpc>
            </a:pPr>
            <a:r>
              <a:rPr lang="en-US" sz="3024">
                <a:solidFill>
                  <a:srgbClr val="20124D"/>
                </a:solidFill>
                <a:latin typeface="Times New Roman"/>
                <a:ea typeface="Times New Roman"/>
                <a:cs typeface="Times New Roman"/>
                <a:sym typeface="Times New Roman"/>
              </a:rPr>
              <a:t>Deadline : 10th April</a:t>
            </a:r>
          </a:p>
          <a:p>
            <a:pPr algn="l">
              <a:lnSpc>
                <a:spcPts val="3628"/>
              </a:lnSpc>
            </a:pPr>
            <a:r>
              <a:rPr lang="en-US" sz="3024" b="1">
                <a:solidFill>
                  <a:srgbClr val="20124D"/>
                </a:solidFill>
                <a:latin typeface="Times New Roman Bold"/>
                <a:ea typeface="Times New Roman Bold"/>
                <a:cs typeface="Times New Roman Bold"/>
                <a:sym typeface="Times New Roman Bold"/>
              </a:rPr>
              <a:t>OOH media ad launch</a:t>
            </a:r>
            <a:r>
              <a:rPr lang="en-US" sz="3024">
                <a:solidFill>
                  <a:srgbClr val="20124D"/>
                </a:solidFill>
                <a:latin typeface="Times New Roman"/>
                <a:ea typeface="Times New Roman"/>
                <a:cs typeface="Times New Roman"/>
                <a:sym typeface="Times New Roman"/>
              </a:rPr>
              <a:t> </a:t>
            </a:r>
          </a:p>
          <a:p>
            <a:pPr algn="l">
              <a:lnSpc>
                <a:spcPts val="3628"/>
              </a:lnSpc>
            </a:pPr>
            <a:r>
              <a:rPr lang="en-US" sz="3024">
                <a:solidFill>
                  <a:srgbClr val="20124D"/>
                </a:solidFill>
                <a:latin typeface="Times New Roman"/>
                <a:ea typeface="Times New Roman"/>
                <a:cs typeface="Times New Roman"/>
                <a:sym typeface="Times New Roman"/>
              </a:rPr>
              <a:t>Deadline: 10th April </a:t>
            </a:r>
          </a:p>
          <a:p>
            <a:pPr algn="l">
              <a:lnSpc>
                <a:spcPts val="3628"/>
              </a:lnSpc>
            </a:pPr>
            <a:r>
              <a:rPr lang="en-US" sz="3024" b="1">
                <a:solidFill>
                  <a:srgbClr val="20124D"/>
                </a:solidFill>
                <a:latin typeface="Times New Roman Bold"/>
                <a:ea typeface="Times New Roman Bold"/>
                <a:cs typeface="Times New Roman Bold"/>
                <a:sym typeface="Times New Roman Bold"/>
              </a:rPr>
              <a:t>Mid-Campaign improvements </a:t>
            </a:r>
          </a:p>
          <a:p>
            <a:pPr algn="l">
              <a:lnSpc>
                <a:spcPts val="3628"/>
              </a:lnSpc>
            </a:pPr>
            <a:r>
              <a:rPr lang="en-US" sz="3024">
                <a:solidFill>
                  <a:srgbClr val="20124D"/>
                </a:solidFill>
                <a:latin typeface="Times New Roman"/>
                <a:ea typeface="Times New Roman"/>
                <a:cs typeface="Times New Roman"/>
                <a:sym typeface="Times New Roman"/>
              </a:rPr>
              <a:t>Deadline : 10th May </a:t>
            </a:r>
          </a:p>
          <a:p>
            <a:pPr algn="l">
              <a:lnSpc>
                <a:spcPts val="3628"/>
              </a:lnSpc>
            </a:pPr>
            <a:r>
              <a:rPr lang="en-US" sz="3024" b="1">
                <a:solidFill>
                  <a:srgbClr val="20124D"/>
                </a:solidFill>
                <a:latin typeface="Times New Roman Bold"/>
                <a:ea typeface="Times New Roman Bold"/>
                <a:cs typeface="Times New Roman Bold"/>
                <a:sym typeface="Times New Roman Bold"/>
              </a:rPr>
              <a:t>Campaign ends across all platforms.</a:t>
            </a:r>
          </a:p>
          <a:p>
            <a:pPr algn="l">
              <a:lnSpc>
                <a:spcPts val="3628"/>
              </a:lnSpc>
            </a:pPr>
            <a:r>
              <a:rPr lang="en-US" sz="3024">
                <a:solidFill>
                  <a:srgbClr val="20124D"/>
                </a:solidFill>
                <a:latin typeface="Times New Roman"/>
                <a:ea typeface="Times New Roman"/>
                <a:cs typeface="Times New Roman"/>
                <a:sym typeface="Times New Roman"/>
              </a:rPr>
              <a:t>Deadline: 25th May</a:t>
            </a:r>
          </a:p>
          <a:p>
            <a:pPr algn="l">
              <a:lnSpc>
                <a:spcPts val="3628"/>
              </a:lnSpc>
            </a:pPr>
            <a:r>
              <a:rPr lang="en-US" sz="3024" b="1">
                <a:solidFill>
                  <a:srgbClr val="20124D"/>
                </a:solidFill>
                <a:latin typeface="Times New Roman Bold"/>
                <a:ea typeface="Times New Roman Bold"/>
                <a:cs typeface="Times New Roman Bold"/>
                <a:sym typeface="Times New Roman Bold"/>
              </a:rPr>
              <a:t>Analyzing campaign results</a:t>
            </a:r>
          </a:p>
          <a:p>
            <a:pPr algn="l">
              <a:lnSpc>
                <a:spcPts val="3628"/>
              </a:lnSpc>
            </a:pPr>
            <a:r>
              <a:rPr lang="en-US" sz="3024">
                <a:solidFill>
                  <a:srgbClr val="20124D"/>
                </a:solidFill>
                <a:latin typeface="Times New Roman"/>
                <a:ea typeface="Times New Roman"/>
                <a:cs typeface="Times New Roman"/>
                <a:sym typeface="Times New Roman"/>
              </a:rPr>
              <a:t>Deadline: 27th May </a:t>
            </a:r>
          </a:p>
          <a:p>
            <a:pPr algn="l">
              <a:lnSpc>
                <a:spcPts val="3628"/>
              </a:lnSpc>
            </a:pPr>
            <a:r>
              <a:rPr lang="en-US" sz="3024" b="1">
                <a:solidFill>
                  <a:srgbClr val="20124D"/>
                </a:solidFill>
                <a:latin typeface="Times New Roman Bold"/>
                <a:ea typeface="Times New Roman Bold"/>
                <a:cs typeface="Times New Roman Bold"/>
                <a:sym typeface="Times New Roman Bold"/>
              </a:rPr>
              <a:t>The team shares findings of the campaign. </a:t>
            </a:r>
          </a:p>
          <a:p>
            <a:pPr algn="l">
              <a:lnSpc>
                <a:spcPts val="3628"/>
              </a:lnSpc>
            </a:pPr>
            <a:r>
              <a:rPr lang="en-US" sz="3024">
                <a:solidFill>
                  <a:srgbClr val="20124D"/>
                </a:solidFill>
                <a:latin typeface="Times New Roman"/>
                <a:ea typeface="Times New Roman"/>
                <a:cs typeface="Times New Roman"/>
                <a:sym typeface="Times New Roman"/>
              </a:rPr>
              <a:t>Deadline: 31st May</a:t>
            </a:r>
          </a:p>
          <a:p>
            <a:pPr algn="l">
              <a:lnSpc>
                <a:spcPts val="3246"/>
              </a:lnSpc>
            </a:pPr>
            <a:endParaRPr lang="en-US" sz="3024">
              <a:solidFill>
                <a:srgbClr val="20124D"/>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769750" y="792050"/>
            <a:ext cx="1340500" cy="1342000"/>
          </a:xfrm>
          <a:custGeom>
            <a:avLst/>
            <a:gdLst/>
            <a:ahLst/>
            <a:cxnLst/>
            <a:rect l="l" t="t" r="r" b="b"/>
            <a:pathLst>
              <a:path w="1340500" h="1342000">
                <a:moveTo>
                  <a:pt x="0" y="0"/>
                </a:moveTo>
                <a:lnTo>
                  <a:pt x="1340500" y="0"/>
                </a:lnTo>
                <a:lnTo>
                  <a:pt x="1340500" y="1342000"/>
                </a:lnTo>
                <a:lnTo>
                  <a:pt x="0" y="1342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grpSp>
        <p:nvGrpSpPr>
          <p:cNvPr id="3" name="Group 3"/>
          <p:cNvGrpSpPr/>
          <p:nvPr/>
        </p:nvGrpSpPr>
        <p:grpSpPr>
          <a:xfrm>
            <a:off x="10724874" y="2876500"/>
            <a:ext cx="7288200" cy="7288200"/>
            <a:chOff x="0" y="0"/>
            <a:chExt cx="9717600" cy="9717600"/>
          </a:xfrm>
        </p:grpSpPr>
        <p:sp>
          <p:nvSpPr>
            <p:cNvPr id="4" name="Freeform 4"/>
            <p:cNvSpPr/>
            <p:nvPr/>
          </p:nvSpPr>
          <p:spPr>
            <a:xfrm>
              <a:off x="0" y="0"/>
              <a:ext cx="9717659" cy="9717659"/>
            </a:xfrm>
            <a:custGeom>
              <a:avLst/>
              <a:gdLst/>
              <a:ahLst/>
              <a:cxnLst/>
              <a:rect l="l" t="t" r="r" b="b"/>
              <a:pathLst>
                <a:path w="9717659" h="9717659">
                  <a:moveTo>
                    <a:pt x="0" y="4858766"/>
                  </a:moveTo>
                  <a:cubicBezTo>
                    <a:pt x="0" y="2175383"/>
                    <a:pt x="2175383" y="0"/>
                    <a:pt x="4858766" y="0"/>
                  </a:cubicBezTo>
                  <a:cubicBezTo>
                    <a:pt x="7542149" y="0"/>
                    <a:pt x="9717659" y="2175383"/>
                    <a:pt x="9717659" y="4858766"/>
                  </a:cubicBezTo>
                  <a:cubicBezTo>
                    <a:pt x="9717659" y="7542149"/>
                    <a:pt x="7542276" y="9717659"/>
                    <a:pt x="4858766" y="9717659"/>
                  </a:cubicBezTo>
                  <a:cubicBezTo>
                    <a:pt x="2175256" y="9717659"/>
                    <a:pt x="0" y="7542276"/>
                    <a:pt x="0" y="4858766"/>
                  </a:cubicBezTo>
                  <a:close/>
                </a:path>
              </a:pathLst>
            </a:custGeom>
            <a:solidFill>
              <a:srgbClr val="674EA7"/>
            </a:solidFill>
          </p:spPr>
          <p:txBody>
            <a:bodyPr/>
            <a:lstStyle/>
            <a:p>
              <a:endParaRPr lang="en-EG"/>
            </a:p>
          </p:txBody>
        </p:sp>
      </p:grpSp>
      <p:sp>
        <p:nvSpPr>
          <p:cNvPr id="5" name="TextBox 5"/>
          <p:cNvSpPr txBox="1"/>
          <p:nvPr/>
        </p:nvSpPr>
        <p:spPr>
          <a:xfrm>
            <a:off x="2132825" y="2558685"/>
            <a:ext cx="7606350" cy="1199250"/>
          </a:xfrm>
          <a:prstGeom prst="rect">
            <a:avLst/>
          </a:prstGeom>
        </p:spPr>
        <p:txBody>
          <a:bodyPr lIns="0" tIns="0" rIns="0" bIns="0" rtlCol="0" anchor="t">
            <a:spAutoFit/>
          </a:bodyPr>
          <a:lstStyle/>
          <a:p>
            <a:pPr algn="r">
              <a:lnSpc>
                <a:spcPts val="10560"/>
              </a:lnSpc>
            </a:pPr>
            <a:r>
              <a:rPr lang="en-US" sz="8800" b="1">
                <a:solidFill>
                  <a:srgbClr val="20124D"/>
                </a:solidFill>
                <a:latin typeface="Arimo Bold"/>
                <a:ea typeface="Arimo Bold"/>
                <a:cs typeface="Arimo Bold"/>
                <a:sym typeface="Arimo Bold"/>
              </a:rPr>
              <a:t>Introduction</a:t>
            </a:r>
          </a:p>
        </p:txBody>
      </p:sp>
      <p:sp>
        <p:nvSpPr>
          <p:cNvPr id="6" name="TextBox 6"/>
          <p:cNvSpPr txBox="1"/>
          <p:nvPr/>
        </p:nvSpPr>
        <p:spPr>
          <a:xfrm>
            <a:off x="181463" y="4193124"/>
            <a:ext cx="10543411" cy="4724330"/>
          </a:xfrm>
          <a:prstGeom prst="rect">
            <a:avLst/>
          </a:prstGeom>
        </p:spPr>
        <p:txBody>
          <a:bodyPr lIns="0" tIns="0" rIns="0" bIns="0" rtlCol="0" anchor="t">
            <a:spAutoFit/>
          </a:bodyPr>
          <a:lstStyle/>
          <a:p>
            <a:pPr marL="594119" lvl="1" indent="-297060" algn="just">
              <a:lnSpc>
                <a:spcPts val="4127"/>
              </a:lnSpc>
              <a:buAutoNum type="arabicPeriod"/>
            </a:pPr>
            <a:r>
              <a:rPr lang="en-US" sz="2751">
                <a:solidFill>
                  <a:srgbClr val="20124D"/>
                </a:solidFill>
                <a:latin typeface="Poppins Light"/>
                <a:ea typeface="Poppins Light"/>
                <a:cs typeface="Poppins Light"/>
                <a:sym typeface="Poppins Light"/>
              </a:rPr>
              <a:t>The campaign targets C-class women between ages 22 and 45.</a:t>
            </a:r>
          </a:p>
          <a:p>
            <a:pPr marL="594119" lvl="1" indent="-297060" algn="just">
              <a:lnSpc>
                <a:spcPts val="4127"/>
              </a:lnSpc>
              <a:buAutoNum type="arabicPeriod"/>
            </a:pPr>
            <a:r>
              <a:rPr lang="en-US" sz="2751">
                <a:solidFill>
                  <a:srgbClr val="20124D"/>
                </a:solidFill>
                <a:latin typeface="Poppins Light"/>
                <a:ea typeface="Poppins Light"/>
                <a:cs typeface="Poppins Light"/>
                <a:sym typeface="Poppins Light"/>
              </a:rPr>
              <a:t>Raising the awareness toward financial independence  and the importance of work and the challenges they face </a:t>
            </a:r>
          </a:p>
          <a:p>
            <a:pPr marL="594119" lvl="1" indent="-297060" algn="l">
              <a:lnSpc>
                <a:spcPts val="4127"/>
              </a:lnSpc>
              <a:buAutoNum type="arabicPeriod"/>
            </a:pPr>
            <a:r>
              <a:rPr lang="en-US" sz="2751">
                <a:solidFill>
                  <a:srgbClr val="20124D"/>
                </a:solidFill>
                <a:latin typeface="Poppins Light"/>
                <a:ea typeface="Poppins Light"/>
                <a:cs typeface="Poppins Light"/>
                <a:sym typeface="Poppins Light"/>
              </a:rPr>
              <a:t>the campaign helping women to overcome the challenges </a:t>
            </a:r>
          </a:p>
          <a:p>
            <a:pPr marL="594119" lvl="1" indent="-297060" algn="l">
              <a:lnSpc>
                <a:spcPts val="4127"/>
              </a:lnSpc>
              <a:buAutoNum type="arabicPeriod"/>
            </a:pPr>
            <a:r>
              <a:rPr lang="en-US" sz="2751">
                <a:solidFill>
                  <a:srgbClr val="20124D"/>
                </a:solidFill>
                <a:latin typeface="Poppins Light"/>
                <a:ea typeface="Poppins Light"/>
                <a:cs typeface="Poppins Light"/>
                <a:sym typeface="Poppins Light"/>
              </a:rPr>
              <a:t>The campaign is 3 months, starting in March and ending in May. </a:t>
            </a:r>
          </a:p>
        </p:txBody>
      </p:sp>
      <p:sp>
        <p:nvSpPr>
          <p:cNvPr id="7" name="Freeform 7"/>
          <p:cNvSpPr/>
          <p:nvPr/>
        </p:nvSpPr>
        <p:spPr>
          <a:xfrm>
            <a:off x="11990800" y="3341700"/>
            <a:ext cx="4756350" cy="6894542"/>
          </a:xfrm>
          <a:custGeom>
            <a:avLst/>
            <a:gdLst/>
            <a:ahLst/>
            <a:cxnLst/>
            <a:rect l="l" t="t" r="r" b="b"/>
            <a:pathLst>
              <a:path w="4756350" h="6894542">
                <a:moveTo>
                  <a:pt x="0" y="0"/>
                </a:moveTo>
                <a:lnTo>
                  <a:pt x="4756350" y="0"/>
                </a:lnTo>
                <a:lnTo>
                  <a:pt x="4756350" y="6894542"/>
                </a:lnTo>
                <a:lnTo>
                  <a:pt x="0" y="6894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8" name="Freeform 8"/>
          <p:cNvSpPr/>
          <p:nvPr/>
        </p:nvSpPr>
        <p:spPr>
          <a:xfrm>
            <a:off x="13303300" y="8060676"/>
            <a:ext cx="4984700" cy="2292650"/>
          </a:xfrm>
          <a:custGeom>
            <a:avLst/>
            <a:gdLst/>
            <a:ahLst/>
            <a:cxnLst/>
            <a:rect l="l" t="t" r="r" b="b"/>
            <a:pathLst>
              <a:path w="4984700" h="2292650">
                <a:moveTo>
                  <a:pt x="0" y="0"/>
                </a:moveTo>
                <a:lnTo>
                  <a:pt x="4984700" y="0"/>
                </a:lnTo>
                <a:lnTo>
                  <a:pt x="4984700" y="2292650"/>
                </a:lnTo>
                <a:lnTo>
                  <a:pt x="0" y="2292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6840890" y="3904949"/>
            <a:ext cx="11127092" cy="1390650"/>
          </a:xfrm>
          <a:prstGeom prst="rect">
            <a:avLst/>
          </a:prstGeom>
        </p:spPr>
        <p:txBody>
          <a:bodyPr lIns="0" tIns="0" rIns="0" bIns="0" rtlCol="0" anchor="t">
            <a:spAutoFit/>
          </a:bodyPr>
          <a:lstStyle/>
          <a:p>
            <a:pPr algn="ctr">
              <a:lnSpc>
                <a:spcPts val="10679"/>
              </a:lnSpc>
            </a:pPr>
            <a:r>
              <a:rPr lang="en-US" sz="8899" b="1">
                <a:solidFill>
                  <a:srgbClr val="F5F0E6"/>
                </a:solidFill>
                <a:latin typeface="Times New Roman Bold"/>
                <a:ea typeface="Times New Roman Bold"/>
                <a:cs typeface="Times New Roman Bold"/>
                <a:sym typeface="Times New Roman Bold"/>
              </a:rPr>
              <a:t>Budget </a:t>
            </a:r>
          </a:p>
        </p:txBody>
      </p:sp>
      <p:sp>
        <p:nvSpPr>
          <p:cNvPr id="7" name="TextBox 7"/>
          <p:cNvSpPr txBox="1"/>
          <p:nvPr/>
        </p:nvSpPr>
        <p:spPr>
          <a:xfrm>
            <a:off x="2838825" y="32145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10</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5" name="Freeform 15"/>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232446" y="7959766"/>
            <a:ext cx="2606157" cy="1928556"/>
          </a:xfrm>
          <a:custGeom>
            <a:avLst/>
            <a:gdLst/>
            <a:ahLst/>
            <a:cxnLst/>
            <a:rect l="l" t="t" r="r" b="b"/>
            <a:pathLst>
              <a:path w="2606157" h="1928556">
                <a:moveTo>
                  <a:pt x="0" y="0"/>
                </a:moveTo>
                <a:lnTo>
                  <a:pt x="2606157" y="0"/>
                </a:lnTo>
                <a:lnTo>
                  <a:pt x="2606157" y="1928556"/>
                </a:lnTo>
                <a:lnTo>
                  <a:pt x="0" y="19285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7068233" y="0"/>
            <a:ext cx="3553634" cy="1234080"/>
          </a:xfrm>
          <a:custGeom>
            <a:avLst/>
            <a:gdLst/>
            <a:ahLst/>
            <a:cxnLst/>
            <a:rect l="l" t="t" r="r" b="b"/>
            <a:pathLst>
              <a:path w="3553634" h="1234080">
                <a:moveTo>
                  <a:pt x="0" y="0"/>
                </a:moveTo>
                <a:lnTo>
                  <a:pt x="3553633" y="0"/>
                </a:lnTo>
                <a:lnTo>
                  <a:pt x="3553633" y="1234080"/>
                </a:lnTo>
                <a:lnTo>
                  <a:pt x="0" y="1234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3379951" y="1916174"/>
            <a:ext cx="11995318" cy="7972148"/>
          </a:xfrm>
          <a:custGeom>
            <a:avLst/>
            <a:gdLst/>
            <a:ahLst/>
            <a:cxnLst/>
            <a:rect l="l" t="t" r="r" b="b"/>
            <a:pathLst>
              <a:path w="11995318" h="7972148">
                <a:moveTo>
                  <a:pt x="0" y="0"/>
                </a:moveTo>
                <a:lnTo>
                  <a:pt x="11995318" y="0"/>
                </a:lnTo>
                <a:lnTo>
                  <a:pt x="11995318" y="7972148"/>
                </a:lnTo>
                <a:lnTo>
                  <a:pt x="0" y="7972148"/>
                </a:lnTo>
                <a:lnTo>
                  <a:pt x="0" y="0"/>
                </a:lnTo>
                <a:close/>
              </a:path>
            </a:pathLst>
          </a:custGeom>
          <a:blipFill>
            <a:blip r:embed="rId7"/>
            <a:stretch>
              <a:fillRect l="-1153" t="-1285" r="-212" b="-1285"/>
            </a:stretch>
          </a:blipFill>
        </p:spPr>
        <p:txBody>
          <a:bodyPr/>
          <a:lstStyle/>
          <a:p>
            <a:endParaRPr lang="en-EG"/>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6840890" y="3904949"/>
            <a:ext cx="11127092" cy="1390650"/>
          </a:xfrm>
          <a:prstGeom prst="rect">
            <a:avLst/>
          </a:prstGeom>
        </p:spPr>
        <p:txBody>
          <a:bodyPr lIns="0" tIns="0" rIns="0" bIns="0" rtlCol="0" anchor="t">
            <a:spAutoFit/>
          </a:bodyPr>
          <a:lstStyle/>
          <a:p>
            <a:pPr algn="ctr">
              <a:lnSpc>
                <a:spcPts val="10679"/>
              </a:lnSpc>
            </a:pPr>
            <a:r>
              <a:rPr lang="en-US" sz="8899" b="1">
                <a:solidFill>
                  <a:srgbClr val="F5F0E6"/>
                </a:solidFill>
                <a:latin typeface="Times New Roman Bold"/>
                <a:ea typeface="Times New Roman Bold"/>
                <a:cs typeface="Times New Roman Bold"/>
                <a:sym typeface="Times New Roman Bold"/>
              </a:rPr>
              <a:t>Media Planning</a:t>
            </a:r>
          </a:p>
        </p:txBody>
      </p:sp>
      <p:sp>
        <p:nvSpPr>
          <p:cNvPr id="7" name="TextBox 7"/>
          <p:cNvSpPr txBox="1"/>
          <p:nvPr/>
        </p:nvSpPr>
        <p:spPr>
          <a:xfrm>
            <a:off x="2838825" y="32145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11</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5" name="Freeform 15"/>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4605281" y="-924433"/>
            <a:ext cx="25272365" cy="13909927"/>
          </a:xfrm>
          <a:custGeom>
            <a:avLst/>
            <a:gdLst/>
            <a:ahLst/>
            <a:cxnLst/>
            <a:rect l="l" t="t" r="r" b="b"/>
            <a:pathLst>
              <a:path w="25272365" h="13909927">
                <a:moveTo>
                  <a:pt x="0" y="0"/>
                </a:moveTo>
                <a:lnTo>
                  <a:pt x="25272365" y="0"/>
                </a:lnTo>
                <a:lnTo>
                  <a:pt x="25272365" y="13909927"/>
                </a:lnTo>
                <a:lnTo>
                  <a:pt x="0" y="139099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TextBox 3"/>
          <p:cNvSpPr txBox="1"/>
          <p:nvPr/>
        </p:nvSpPr>
        <p:spPr>
          <a:xfrm>
            <a:off x="3272891" y="1209675"/>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Media Planning</a:t>
            </a:r>
          </a:p>
        </p:txBody>
      </p:sp>
      <p:sp>
        <p:nvSpPr>
          <p:cNvPr id="4" name="TextBox 4"/>
          <p:cNvSpPr txBox="1"/>
          <p:nvPr/>
        </p:nvSpPr>
        <p:spPr>
          <a:xfrm>
            <a:off x="-24582" y="3658805"/>
            <a:ext cx="16742145" cy="2514600"/>
          </a:xfrm>
          <a:prstGeom prst="rect">
            <a:avLst/>
          </a:prstGeom>
        </p:spPr>
        <p:txBody>
          <a:bodyPr lIns="0" tIns="0" rIns="0" bIns="0" rtlCol="0" anchor="t">
            <a:spAutoFit/>
          </a:bodyPr>
          <a:lstStyle/>
          <a:p>
            <a:pPr marL="1079512" lvl="1" indent="-539756" algn="l">
              <a:lnSpc>
                <a:spcPts val="6000"/>
              </a:lnSpc>
              <a:buFont typeface="Arial"/>
              <a:buChar char="•"/>
            </a:pPr>
            <a:r>
              <a:rPr lang="en-US" sz="5000">
                <a:solidFill>
                  <a:srgbClr val="20124D"/>
                </a:solidFill>
                <a:latin typeface="Times New Roman"/>
                <a:ea typeface="Times New Roman"/>
                <a:cs typeface="Times New Roman"/>
                <a:sym typeface="Times New Roman"/>
              </a:rPr>
              <a:t>Continuity pattern (Facebook, TikTok, Billboards)</a:t>
            </a:r>
          </a:p>
          <a:p>
            <a:pPr algn="ctr">
              <a:lnSpc>
                <a:spcPts val="7320"/>
              </a:lnSpc>
            </a:pPr>
            <a:endParaRPr lang="en-US" sz="5000">
              <a:solidFill>
                <a:srgbClr val="20124D"/>
              </a:solidFill>
              <a:latin typeface="Times New Roman"/>
              <a:ea typeface="Times New Roman"/>
              <a:cs typeface="Times New Roman"/>
              <a:sym typeface="Times New Roman"/>
            </a:endParaRPr>
          </a:p>
          <a:p>
            <a:pPr marL="1122691" lvl="1" indent="-561345" algn="l">
              <a:lnSpc>
                <a:spcPts val="6240"/>
              </a:lnSpc>
              <a:buFont typeface="Arial"/>
              <a:buChar char="•"/>
            </a:pPr>
            <a:r>
              <a:rPr lang="en-US" sz="5200">
                <a:solidFill>
                  <a:srgbClr val="20124D"/>
                </a:solidFill>
                <a:latin typeface="Times New Roman"/>
                <a:ea typeface="Times New Roman"/>
                <a:cs typeface="Times New Roman"/>
                <a:sym typeface="Times New Roman"/>
              </a:rPr>
              <a:t>Pulsing pattern(TV, Radio, and unipols)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a:hlinkClick r:id="rId3" tooltip="https://docs.google.com/spreadsheets/d/11i8MP8qLf52jIw_xGSilb4f-6BbwO3b9/edit?gid=1589119424#gid=1589119424"/>
          </p:cNvPr>
          <p:cNvSpPr/>
          <p:nvPr/>
        </p:nvSpPr>
        <p:spPr>
          <a:xfrm>
            <a:off x="-4605281" y="-924433"/>
            <a:ext cx="25272365" cy="13909927"/>
          </a:xfrm>
          <a:custGeom>
            <a:avLst/>
            <a:gdLst/>
            <a:ahLst/>
            <a:cxnLst/>
            <a:rect l="l" t="t" r="r" b="b"/>
            <a:pathLst>
              <a:path w="25272365" h="13909927">
                <a:moveTo>
                  <a:pt x="0" y="0"/>
                </a:moveTo>
                <a:lnTo>
                  <a:pt x="25272365" y="0"/>
                </a:lnTo>
                <a:lnTo>
                  <a:pt x="25272365" y="13909927"/>
                </a:lnTo>
                <a:lnTo>
                  <a:pt x="0" y="13909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EG"/>
          </a:p>
        </p:txBody>
      </p:sp>
      <p:sp>
        <p:nvSpPr>
          <p:cNvPr id="3" name="Freeform 3">
            <a:hlinkClick r:id="rId3" tooltip="https://docs.google.com/spreadsheets/d/11i8MP8qLf52jIw_xGSilb4f-6BbwO3b9/edit?gid=1589119424#gid=1589119424"/>
          </p:cNvPr>
          <p:cNvSpPr/>
          <p:nvPr/>
        </p:nvSpPr>
        <p:spPr>
          <a:xfrm>
            <a:off x="0" y="4293170"/>
            <a:ext cx="18288000" cy="2903220"/>
          </a:xfrm>
          <a:custGeom>
            <a:avLst/>
            <a:gdLst/>
            <a:ahLst/>
            <a:cxnLst/>
            <a:rect l="l" t="t" r="r" b="b"/>
            <a:pathLst>
              <a:path w="18288000" h="2903220">
                <a:moveTo>
                  <a:pt x="0" y="0"/>
                </a:moveTo>
                <a:lnTo>
                  <a:pt x="18288000" y="0"/>
                </a:lnTo>
                <a:lnTo>
                  <a:pt x="18288000" y="2903220"/>
                </a:lnTo>
                <a:lnTo>
                  <a:pt x="0" y="2903220"/>
                </a:lnTo>
                <a:lnTo>
                  <a:pt x="0" y="0"/>
                </a:lnTo>
                <a:close/>
              </a:path>
            </a:pathLst>
          </a:custGeom>
          <a:blipFill>
            <a:blip r:embed="rId6"/>
            <a:stretch>
              <a:fillRect/>
            </a:stretch>
          </a:blipFill>
        </p:spPr>
        <p:txBody>
          <a:bodyPr/>
          <a:lstStyle/>
          <a:p>
            <a:endParaRPr lang="en-EG"/>
          </a:p>
        </p:txBody>
      </p:sp>
      <p:sp>
        <p:nvSpPr>
          <p:cNvPr id="4" name="TextBox 4"/>
          <p:cNvSpPr txBox="1"/>
          <p:nvPr/>
        </p:nvSpPr>
        <p:spPr>
          <a:xfrm>
            <a:off x="3272891" y="1123950"/>
            <a:ext cx="10554405" cy="1066800"/>
          </a:xfrm>
          <a:prstGeom prst="rect">
            <a:avLst/>
          </a:prstGeom>
        </p:spPr>
        <p:txBody>
          <a:bodyPr lIns="0" tIns="0" rIns="0" bIns="0" rtlCol="0" anchor="t">
            <a:spAutoFit/>
          </a:bodyPr>
          <a:lstStyle/>
          <a:p>
            <a:pPr algn="ctr">
              <a:lnSpc>
                <a:spcPts val="8160"/>
              </a:lnSpc>
            </a:pPr>
            <a:r>
              <a:rPr lang="en-US" sz="6800" b="1">
                <a:solidFill>
                  <a:srgbClr val="FFFFFF"/>
                </a:solidFill>
                <a:latin typeface="Times New Roman Bold"/>
                <a:ea typeface="Times New Roman Bold"/>
                <a:cs typeface="Times New Roman Bold"/>
                <a:sym typeface="Times New Roman Bold"/>
              </a:rPr>
              <a:t>Media Planning</a:t>
            </a:r>
          </a:p>
        </p:txBody>
      </p:sp>
      <p:sp>
        <p:nvSpPr>
          <p:cNvPr id="5" name="TextBox 5"/>
          <p:cNvSpPr txBox="1"/>
          <p:nvPr/>
        </p:nvSpPr>
        <p:spPr>
          <a:xfrm>
            <a:off x="179021" y="3048093"/>
            <a:ext cx="16742145" cy="1704975"/>
          </a:xfrm>
          <a:prstGeom prst="rect">
            <a:avLst/>
          </a:prstGeom>
        </p:spPr>
        <p:txBody>
          <a:bodyPr lIns="0" tIns="0" rIns="0" bIns="0" rtlCol="0" anchor="t">
            <a:spAutoFit/>
          </a:bodyPr>
          <a:lstStyle/>
          <a:p>
            <a:pPr algn="l">
              <a:lnSpc>
                <a:spcPts val="4799"/>
              </a:lnSpc>
            </a:pPr>
            <a:r>
              <a:rPr lang="en-US" sz="3999" b="1">
                <a:solidFill>
                  <a:srgbClr val="20124D"/>
                </a:solidFill>
                <a:latin typeface="Times New Roman Bold"/>
                <a:ea typeface="Times New Roman Bold"/>
                <a:cs typeface="Times New Roman Bold"/>
                <a:sym typeface="Times New Roman Bold"/>
              </a:rPr>
              <a:t>Flow Chart:</a:t>
            </a:r>
          </a:p>
          <a:p>
            <a:pPr algn="l">
              <a:lnSpc>
                <a:spcPts val="3359"/>
              </a:lnSpc>
            </a:pPr>
            <a:endParaRPr lang="en-US" sz="3999" b="1">
              <a:solidFill>
                <a:srgbClr val="20124D"/>
              </a:solidFill>
              <a:latin typeface="Times New Roman Bold"/>
              <a:ea typeface="Times New Roman Bold"/>
              <a:cs typeface="Times New Roman Bold"/>
              <a:sym typeface="Times New Roman Bold"/>
            </a:endParaRPr>
          </a:p>
          <a:p>
            <a:pPr algn="l">
              <a:lnSpc>
                <a:spcPts val="5280"/>
              </a:lnSpc>
            </a:pPr>
            <a:endParaRPr lang="en-US" sz="3999" b="1">
              <a:solidFill>
                <a:srgbClr val="20124D"/>
              </a:solidFill>
              <a:latin typeface="Times New Roman Bold"/>
              <a:ea typeface="Times New Roman Bold"/>
              <a:cs typeface="Times New Roman Bold"/>
              <a:sym typeface="Times New Roman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TextBox 6"/>
          <p:cNvSpPr txBox="1"/>
          <p:nvPr/>
        </p:nvSpPr>
        <p:spPr>
          <a:xfrm>
            <a:off x="6840890" y="3904949"/>
            <a:ext cx="11127092" cy="2743200"/>
          </a:xfrm>
          <a:prstGeom prst="rect">
            <a:avLst/>
          </a:prstGeom>
        </p:spPr>
        <p:txBody>
          <a:bodyPr lIns="0" tIns="0" rIns="0" bIns="0" rtlCol="0" anchor="t">
            <a:spAutoFit/>
          </a:bodyPr>
          <a:lstStyle/>
          <a:p>
            <a:pPr algn="ctr">
              <a:lnSpc>
                <a:spcPts val="10679"/>
              </a:lnSpc>
            </a:pPr>
            <a:r>
              <a:rPr lang="en-US" sz="8899" b="1">
                <a:solidFill>
                  <a:srgbClr val="F5F0E6"/>
                </a:solidFill>
                <a:latin typeface="Times New Roman Bold"/>
                <a:ea typeface="Times New Roman Bold"/>
                <a:cs typeface="Times New Roman Bold"/>
                <a:sym typeface="Times New Roman Bold"/>
              </a:rPr>
              <a:t>Evaluation </a:t>
            </a:r>
          </a:p>
          <a:p>
            <a:pPr algn="ctr">
              <a:lnSpc>
                <a:spcPts val="10679"/>
              </a:lnSpc>
            </a:pPr>
            <a:r>
              <a:rPr lang="en-US" sz="8899" b="1">
                <a:solidFill>
                  <a:srgbClr val="F5F0E6"/>
                </a:solidFill>
                <a:latin typeface="Times New Roman Bold"/>
                <a:ea typeface="Times New Roman Bold"/>
                <a:cs typeface="Times New Roman Bold"/>
                <a:sym typeface="Times New Roman Bold"/>
              </a:rPr>
              <a:t>&amp; measurement</a:t>
            </a:r>
          </a:p>
        </p:txBody>
      </p:sp>
      <p:sp>
        <p:nvSpPr>
          <p:cNvPr id="7" name="TextBox 7"/>
          <p:cNvSpPr txBox="1"/>
          <p:nvPr/>
        </p:nvSpPr>
        <p:spPr>
          <a:xfrm>
            <a:off x="2838825" y="32145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12</a:t>
            </a:r>
          </a:p>
        </p:txBody>
      </p:sp>
      <p:sp>
        <p:nvSpPr>
          <p:cNvPr id="8" name="Freeform 8"/>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9" name="Freeform 9"/>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10" name="Freeform 10"/>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Freeform 11"/>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2" name="Freeform 12"/>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3" name="Freeform 13"/>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4" name="Freeform 14"/>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5" name="Freeform 15"/>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2983257" y="-2597199"/>
            <a:ext cx="24986640" cy="14580093"/>
          </a:xfrm>
          <a:custGeom>
            <a:avLst/>
            <a:gdLst/>
            <a:ahLst/>
            <a:cxnLst/>
            <a:rect l="l" t="t" r="r" b="b"/>
            <a:pathLst>
              <a:path w="24986640" h="14580093">
                <a:moveTo>
                  <a:pt x="0" y="0"/>
                </a:moveTo>
                <a:lnTo>
                  <a:pt x="24986640" y="0"/>
                </a:lnTo>
                <a:lnTo>
                  <a:pt x="24986640" y="14580093"/>
                </a:lnTo>
                <a:lnTo>
                  <a:pt x="0" y="14580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4436478" y="6673572"/>
            <a:ext cx="3851522" cy="3613428"/>
          </a:xfrm>
          <a:custGeom>
            <a:avLst/>
            <a:gdLst/>
            <a:ahLst/>
            <a:cxnLst/>
            <a:rect l="l" t="t" r="r" b="b"/>
            <a:pathLst>
              <a:path w="3851522" h="3613428">
                <a:moveTo>
                  <a:pt x="0" y="0"/>
                </a:moveTo>
                <a:lnTo>
                  <a:pt x="3851522" y="0"/>
                </a:lnTo>
                <a:lnTo>
                  <a:pt x="3851522" y="3613428"/>
                </a:lnTo>
                <a:lnTo>
                  <a:pt x="0" y="3613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TextBox 4"/>
          <p:cNvSpPr txBox="1"/>
          <p:nvPr/>
        </p:nvSpPr>
        <p:spPr>
          <a:xfrm>
            <a:off x="5387803" y="990600"/>
            <a:ext cx="7512394" cy="933450"/>
          </a:xfrm>
          <a:prstGeom prst="rect">
            <a:avLst/>
          </a:prstGeom>
        </p:spPr>
        <p:txBody>
          <a:bodyPr lIns="0" tIns="0" rIns="0" bIns="0" rtlCol="0" anchor="t">
            <a:spAutoFit/>
          </a:bodyPr>
          <a:lstStyle/>
          <a:p>
            <a:pPr algn="ctr">
              <a:lnSpc>
                <a:spcPts val="7079"/>
              </a:lnSpc>
            </a:pPr>
            <a:r>
              <a:rPr lang="en-US" sz="5899" b="1">
                <a:solidFill>
                  <a:srgbClr val="FFFFFF"/>
                </a:solidFill>
                <a:latin typeface="Times New Roman Bold"/>
                <a:ea typeface="Times New Roman Bold"/>
                <a:cs typeface="Times New Roman Bold"/>
                <a:sym typeface="Times New Roman Bold"/>
              </a:rPr>
              <a:t>1.Pre-testing methods</a:t>
            </a:r>
          </a:p>
        </p:txBody>
      </p:sp>
      <p:sp>
        <p:nvSpPr>
          <p:cNvPr id="5" name="TextBox 5"/>
          <p:cNvSpPr txBox="1"/>
          <p:nvPr/>
        </p:nvSpPr>
        <p:spPr>
          <a:xfrm>
            <a:off x="156861" y="4391820"/>
            <a:ext cx="9897366" cy="5257800"/>
          </a:xfrm>
          <a:prstGeom prst="rect">
            <a:avLst/>
          </a:prstGeom>
        </p:spPr>
        <p:txBody>
          <a:bodyPr lIns="0" tIns="0" rIns="0" bIns="0" rtlCol="0" anchor="t">
            <a:spAutoFit/>
          </a:bodyPr>
          <a:lstStyle/>
          <a:p>
            <a:pPr marL="755647" lvl="1" indent="-377824" algn="l">
              <a:lnSpc>
                <a:spcPts val="4199"/>
              </a:lnSpc>
              <a:buFont typeface="Arial"/>
              <a:buChar char="•"/>
            </a:pPr>
            <a:r>
              <a:rPr lang="en-US" sz="3499">
                <a:solidFill>
                  <a:srgbClr val="20124D"/>
                </a:solidFill>
                <a:latin typeface="Times New Roman"/>
                <a:ea typeface="Times New Roman"/>
                <a:cs typeface="Times New Roman"/>
                <a:sym typeface="Times New Roman"/>
              </a:rPr>
              <a:t>Asking deep questions about their attitudes, feelings and perceptions about the campaign concept.</a:t>
            </a:r>
          </a:p>
          <a:p>
            <a:pPr algn="l">
              <a:lnSpc>
                <a:spcPts val="4199"/>
              </a:lnSpc>
            </a:pPr>
            <a:endParaRPr lang="en-US" sz="3499">
              <a:solidFill>
                <a:srgbClr val="20124D"/>
              </a:solidFill>
              <a:latin typeface="Times New Roman"/>
              <a:ea typeface="Times New Roman"/>
              <a:cs typeface="Times New Roman"/>
              <a:sym typeface="Times New Roman"/>
            </a:endParaRPr>
          </a:p>
          <a:p>
            <a:pPr marL="755647" lvl="1" indent="-377824" algn="l">
              <a:lnSpc>
                <a:spcPts val="4199"/>
              </a:lnSpc>
              <a:buFont typeface="Arial"/>
              <a:buChar char="•"/>
            </a:pPr>
            <a:r>
              <a:rPr lang="en-US" sz="3499">
                <a:solidFill>
                  <a:srgbClr val="20124D"/>
                </a:solidFill>
                <a:latin typeface="Times New Roman"/>
                <a:ea typeface="Times New Roman"/>
                <a:cs typeface="Times New Roman"/>
                <a:sym typeface="Times New Roman"/>
              </a:rPr>
              <a:t>This data help to know their behavior in terms of what they avoid and what motivates them.</a:t>
            </a:r>
          </a:p>
          <a:p>
            <a:pPr algn="l">
              <a:lnSpc>
                <a:spcPts val="4199"/>
              </a:lnSpc>
            </a:pPr>
            <a:endParaRPr lang="en-US" sz="3499">
              <a:solidFill>
                <a:srgbClr val="20124D"/>
              </a:solidFill>
              <a:latin typeface="Times New Roman"/>
              <a:ea typeface="Times New Roman"/>
              <a:cs typeface="Times New Roman"/>
              <a:sym typeface="Times New Roman"/>
            </a:endParaRPr>
          </a:p>
          <a:p>
            <a:pPr marL="755647" lvl="1" indent="-377824" algn="l">
              <a:lnSpc>
                <a:spcPts val="4199"/>
              </a:lnSpc>
              <a:buFont typeface="Arial"/>
              <a:buChar char="•"/>
            </a:pPr>
            <a:r>
              <a:rPr lang="en-US" sz="3499">
                <a:solidFill>
                  <a:srgbClr val="20124D"/>
                </a:solidFill>
                <a:latin typeface="Times New Roman"/>
                <a:ea typeface="Times New Roman"/>
                <a:cs typeface="Times New Roman"/>
                <a:sym typeface="Times New Roman"/>
              </a:rPr>
              <a:t>help in design campaign names, slogans, and endline </a:t>
            </a:r>
          </a:p>
          <a:p>
            <a:pPr algn="l">
              <a:lnSpc>
                <a:spcPts val="4199"/>
              </a:lnSpc>
            </a:pPr>
            <a:endParaRPr lang="en-US" sz="3499">
              <a:solidFill>
                <a:srgbClr val="20124D"/>
              </a:solidFill>
              <a:latin typeface="Times New Roman"/>
              <a:ea typeface="Times New Roman"/>
              <a:cs typeface="Times New Roman"/>
              <a:sym typeface="Times New Roman"/>
            </a:endParaRPr>
          </a:p>
        </p:txBody>
      </p:sp>
      <p:sp>
        <p:nvSpPr>
          <p:cNvPr id="6" name="TextBox 6"/>
          <p:cNvSpPr txBox="1"/>
          <p:nvPr/>
        </p:nvSpPr>
        <p:spPr>
          <a:xfrm>
            <a:off x="612380" y="3256618"/>
            <a:ext cx="6248425" cy="733425"/>
          </a:xfrm>
          <a:prstGeom prst="rect">
            <a:avLst/>
          </a:prstGeom>
        </p:spPr>
        <p:txBody>
          <a:bodyPr lIns="0" tIns="0" rIns="0" bIns="0" rtlCol="0" anchor="t">
            <a:spAutoFit/>
          </a:bodyPr>
          <a:lstStyle/>
          <a:p>
            <a:pPr algn="ctr">
              <a:lnSpc>
                <a:spcPts val="5519"/>
              </a:lnSpc>
            </a:pPr>
            <a:r>
              <a:rPr lang="en-US" sz="4599" b="1">
                <a:solidFill>
                  <a:srgbClr val="7A0068"/>
                </a:solidFill>
                <a:latin typeface="Times New Roman Bold"/>
                <a:ea typeface="Times New Roman Bold"/>
                <a:cs typeface="Times New Roman Bold"/>
                <a:sym typeface="Times New Roman Bold"/>
              </a:rPr>
              <a:t>Focus group discussion: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2983257" y="-2597199"/>
            <a:ext cx="24986640" cy="14580093"/>
          </a:xfrm>
          <a:custGeom>
            <a:avLst/>
            <a:gdLst/>
            <a:ahLst/>
            <a:cxnLst/>
            <a:rect l="l" t="t" r="r" b="b"/>
            <a:pathLst>
              <a:path w="24986640" h="14580093">
                <a:moveTo>
                  <a:pt x="0" y="0"/>
                </a:moveTo>
                <a:lnTo>
                  <a:pt x="24986640" y="0"/>
                </a:lnTo>
                <a:lnTo>
                  <a:pt x="24986640" y="14580093"/>
                </a:lnTo>
                <a:lnTo>
                  <a:pt x="0" y="14580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14436478" y="6673572"/>
            <a:ext cx="3851522" cy="3613428"/>
          </a:xfrm>
          <a:custGeom>
            <a:avLst/>
            <a:gdLst/>
            <a:ahLst/>
            <a:cxnLst/>
            <a:rect l="l" t="t" r="r" b="b"/>
            <a:pathLst>
              <a:path w="3851522" h="3613428">
                <a:moveTo>
                  <a:pt x="0" y="0"/>
                </a:moveTo>
                <a:lnTo>
                  <a:pt x="3851522" y="0"/>
                </a:lnTo>
                <a:lnTo>
                  <a:pt x="3851522" y="3613428"/>
                </a:lnTo>
                <a:lnTo>
                  <a:pt x="0" y="3613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TextBox 4"/>
          <p:cNvSpPr txBox="1"/>
          <p:nvPr/>
        </p:nvSpPr>
        <p:spPr>
          <a:xfrm>
            <a:off x="5387803" y="990600"/>
            <a:ext cx="7512394" cy="933450"/>
          </a:xfrm>
          <a:prstGeom prst="rect">
            <a:avLst/>
          </a:prstGeom>
        </p:spPr>
        <p:txBody>
          <a:bodyPr lIns="0" tIns="0" rIns="0" bIns="0" rtlCol="0" anchor="t">
            <a:spAutoFit/>
          </a:bodyPr>
          <a:lstStyle/>
          <a:p>
            <a:pPr algn="ctr">
              <a:lnSpc>
                <a:spcPts val="7079"/>
              </a:lnSpc>
            </a:pPr>
            <a:r>
              <a:rPr lang="en-US" sz="5899" b="1">
                <a:solidFill>
                  <a:srgbClr val="FFFFFF"/>
                </a:solidFill>
                <a:latin typeface="Times New Roman Bold"/>
                <a:ea typeface="Times New Roman Bold"/>
                <a:cs typeface="Times New Roman Bold"/>
                <a:sym typeface="Times New Roman Bold"/>
              </a:rPr>
              <a:t>2.Post-testing methods</a:t>
            </a:r>
          </a:p>
        </p:txBody>
      </p:sp>
      <p:sp>
        <p:nvSpPr>
          <p:cNvPr id="5" name="TextBox 5"/>
          <p:cNvSpPr txBox="1"/>
          <p:nvPr/>
        </p:nvSpPr>
        <p:spPr>
          <a:xfrm>
            <a:off x="336155" y="4635698"/>
            <a:ext cx="9897366" cy="1066800"/>
          </a:xfrm>
          <a:prstGeom prst="rect">
            <a:avLst/>
          </a:prstGeom>
        </p:spPr>
        <p:txBody>
          <a:bodyPr lIns="0" tIns="0" rIns="0" bIns="0" rtlCol="0" anchor="t">
            <a:spAutoFit/>
          </a:bodyPr>
          <a:lstStyle/>
          <a:p>
            <a:pPr marL="755647" lvl="1" indent="-377824" algn="l">
              <a:lnSpc>
                <a:spcPts val="4199"/>
              </a:lnSpc>
              <a:buFont typeface="Arial"/>
              <a:buChar char="•"/>
            </a:pPr>
            <a:r>
              <a:rPr lang="en-US" sz="3499">
                <a:solidFill>
                  <a:srgbClr val="20124D"/>
                </a:solidFill>
                <a:latin typeface="Times New Roman"/>
                <a:ea typeface="Times New Roman"/>
                <a:cs typeface="Times New Roman"/>
                <a:sym typeface="Times New Roman"/>
              </a:rPr>
              <a:t>Measure percentage of women who overcome struggles and become financially independent.</a:t>
            </a:r>
          </a:p>
        </p:txBody>
      </p:sp>
      <p:sp>
        <p:nvSpPr>
          <p:cNvPr id="6" name="TextBox 6"/>
          <p:cNvSpPr txBox="1"/>
          <p:nvPr/>
        </p:nvSpPr>
        <p:spPr>
          <a:xfrm>
            <a:off x="-476250" y="3289955"/>
            <a:ext cx="5957072" cy="685800"/>
          </a:xfrm>
          <a:prstGeom prst="rect">
            <a:avLst/>
          </a:prstGeom>
        </p:spPr>
        <p:txBody>
          <a:bodyPr lIns="0" tIns="0" rIns="0" bIns="0" rtlCol="0" anchor="t">
            <a:spAutoFit/>
          </a:bodyPr>
          <a:lstStyle/>
          <a:p>
            <a:pPr algn="ctr">
              <a:lnSpc>
                <a:spcPts val="5279"/>
              </a:lnSpc>
            </a:pPr>
            <a:r>
              <a:rPr lang="en-US" sz="4399" b="1">
                <a:solidFill>
                  <a:srgbClr val="7A0068"/>
                </a:solidFill>
                <a:latin typeface="Times New Roman Bold"/>
                <a:ea typeface="Times New Roman Bold"/>
                <a:cs typeface="Times New Roman Bold"/>
                <a:sym typeface="Times New Roman Bold"/>
              </a:rPr>
              <a:t>Sales Analysis:</a:t>
            </a:r>
          </a:p>
        </p:txBody>
      </p:sp>
      <p:sp>
        <p:nvSpPr>
          <p:cNvPr id="7" name="TextBox 7"/>
          <p:cNvSpPr txBox="1"/>
          <p:nvPr/>
        </p:nvSpPr>
        <p:spPr>
          <a:xfrm>
            <a:off x="0" y="6321147"/>
            <a:ext cx="5957072" cy="685800"/>
          </a:xfrm>
          <a:prstGeom prst="rect">
            <a:avLst/>
          </a:prstGeom>
        </p:spPr>
        <p:txBody>
          <a:bodyPr lIns="0" tIns="0" rIns="0" bIns="0" rtlCol="0" anchor="t">
            <a:spAutoFit/>
          </a:bodyPr>
          <a:lstStyle/>
          <a:p>
            <a:pPr algn="ctr">
              <a:lnSpc>
                <a:spcPts val="5279"/>
              </a:lnSpc>
            </a:pPr>
            <a:r>
              <a:rPr lang="en-US" sz="4399" b="1">
                <a:solidFill>
                  <a:srgbClr val="7A0068"/>
                </a:solidFill>
                <a:latin typeface="Times New Roman Bold"/>
                <a:ea typeface="Times New Roman Bold"/>
                <a:cs typeface="Times New Roman Bold"/>
                <a:sym typeface="Times New Roman Bold"/>
              </a:rPr>
              <a:t>Digital Analytics:</a:t>
            </a:r>
          </a:p>
        </p:txBody>
      </p:sp>
      <p:sp>
        <p:nvSpPr>
          <p:cNvPr id="8" name="TextBox 8"/>
          <p:cNvSpPr txBox="1"/>
          <p:nvPr/>
        </p:nvSpPr>
        <p:spPr>
          <a:xfrm>
            <a:off x="532139" y="7289106"/>
            <a:ext cx="9897366" cy="1009650"/>
          </a:xfrm>
          <a:prstGeom prst="rect">
            <a:avLst/>
          </a:prstGeom>
        </p:spPr>
        <p:txBody>
          <a:bodyPr lIns="0" tIns="0" rIns="0" bIns="0" rtlCol="0" anchor="t">
            <a:spAutoFit/>
          </a:bodyPr>
          <a:lstStyle/>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Measure engagement (AppsFlyer) </a:t>
            </a:r>
          </a:p>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Analyze comments (Meta and TikTok insights)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5895189" y="2760679"/>
            <a:ext cx="6497621" cy="6497621"/>
          </a:xfrm>
          <a:custGeom>
            <a:avLst/>
            <a:gdLst/>
            <a:ahLst/>
            <a:cxnLst/>
            <a:rect l="l" t="t" r="r" b="b"/>
            <a:pathLst>
              <a:path w="6497621" h="6497621">
                <a:moveTo>
                  <a:pt x="0" y="0"/>
                </a:moveTo>
                <a:lnTo>
                  <a:pt x="6497622" y="0"/>
                </a:lnTo>
                <a:lnTo>
                  <a:pt x="6497622" y="6497621"/>
                </a:lnTo>
                <a:lnTo>
                  <a:pt x="0" y="6497621"/>
                </a:lnTo>
                <a:lnTo>
                  <a:pt x="0" y="0"/>
                </a:lnTo>
                <a:close/>
              </a:path>
            </a:pathLst>
          </a:custGeom>
          <a:blipFill>
            <a:blip r:embed="rId3"/>
            <a:stretch>
              <a:fillRect/>
            </a:stretch>
          </a:blipFill>
        </p:spPr>
        <p:txBody>
          <a:bodyPr/>
          <a:lstStyle/>
          <a:p>
            <a:endParaRPr lang="en-EG"/>
          </a:p>
        </p:txBody>
      </p:sp>
      <p:sp>
        <p:nvSpPr>
          <p:cNvPr id="3" name="TextBox 3"/>
          <p:cNvSpPr txBox="1"/>
          <p:nvPr/>
        </p:nvSpPr>
        <p:spPr>
          <a:xfrm>
            <a:off x="6311622" y="836528"/>
            <a:ext cx="5664756" cy="1009650"/>
          </a:xfrm>
          <a:prstGeom prst="rect">
            <a:avLst/>
          </a:prstGeom>
        </p:spPr>
        <p:txBody>
          <a:bodyPr lIns="0" tIns="0" rIns="0" bIns="0" rtlCol="0" anchor="t">
            <a:spAutoFit/>
          </a:bodyPr>
          <a:lstStyle/>
          <a:p>
            <a:pPr algn="ctr">
              <a:lnSpc>
                <a:spcPts val="7799"/>
              </a:lnSpc>
              <a:spcBef>
                <a:spcPct val="0"/>
              </a:spcBef>
            </a:pPr>
            <a:r>
              <a:rPr lang="en-US" sz="6499" b="1">
                <a:solidFill>
                  <a:srgbClr val="FFFFFF"/>
                </a:solidFill>
                <a:latin typeface="Times New Roman Bold"/>
                <a:ea typeface="Times New Roman Bold"/>
                <a:cs typeface="Times New Roman Bold"/>
                <a:sym typeface="Times New Roman Bold"/>
              </a:rPr>
              <a:t>Campaign Logo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852729" y="2787436"/>
            <a:ext cx="7291271" cy="6115554"/>
          </a:xfrm>
          <a:custGeom>
            <a:avLst/>
            <a:gdLst/>
            <a:ahLst/>
            <a:cxnLst/>
            <a:rect l="l" t="t" r="r" b="b"/>
            <a:pathLst>
              <a:path w="7291271" h="6115554">
                <a:moveTo>
                  <a:pt x="0" y="0"/>
                </a:moveTo>
                <a:lnTo>
                  <a:pt x="7291271" y="0"/>
                </a:lnTo>
                <a:lnTo>
                  <a:pt x="7291271" y="6115554"/>
                </a:lnTo>
                <a:lnTo>
                  <a:pt x="0" y="6115554"/>
                </a:lnTo>
                <a:lnTo>
                  <a:pt x="0" y="0"/>
                </a:lnTo>
                <a:close/>
              </a:path>
            </a:pathLst>
          </a:custGeom>
          <a:blipFill>
            <a:blip r:embed="rId3"/>
            <a:stretch>
              <a:fillRect/>
            </a:stretch>
          </a:blipFill>
        </p:spPr>
        <p:txBody>
          <a:bodyPr/>
          <a:lstStyle/>
          <a:p>
            <a:endParaRPr lang="en-EG"/>
          </a:p>
        </p:txBody>
      </p:sp>
      <p:sp>
        <p:nvSpPr>
          <p:cNvPr id="3" name="Freeform 3"/>
          <p:cNvSpPr/>
          <p:nvPr/>
        </p:nvSpPr>
        <p:spPr>
          <a:xfrm>
            <a:off x="11269384" y="2666734"/>
            <a:ext cx="5085567" cy="6356958"/>
          </a:xfrm>
          <a:custGeom>
            <a:avLst/>
            <a:gdLst/>
            <a:ahLst/>
            <a:cxnLst/>
            <a:rect l="l" t="t" r="r" b="b"/>
            <a:pathLst>
              <a:path w="5085567" h="6356958">
                <a:moveTo>
                  <a:pt x="0" y="0"/>
                </a:moveTo>
                <a:lnTo>
                  <a:pt x="5085567" y="0"/>
                </a:lnTo>
                <a:lnTo>
                  <a:pt x="5085567" y="6356958"/>
                </a:lnTo>
                <a:lnTo>
                  <a:pt x="0" y="6356958"/>
                </a:lnTo>
                <a:lnTo>
                  <a:pt x="0" y="0"/>
                </a:lnTo>
                <a:close/>
              </a:path>
            </a:pathLst>
          </a:custGeom>
          <a:blipFill>
            <a:blip r:embed="rId4"/>
            <a:stretch>
              <a:fillRect/>
            </a:stretch>
          </a:blipFill>
        </p:spPr>
        <p:txBody>
          <a:bodyPr/>
          <a:lstStyle/>
          <a:p>
            <a:endParaRPr lang="en-EG"/>
          </a:p>
        </p:txBody>
      </p:sp>
      <p:sp>
        <p:nvSpPr>
          <p:cNvPr id="4" name="TextBox 4"/>
          <p:cNvSpPr txBox="1"/>
          <p:nvPr/>
        </p:nvSpPr>
        <p:spPr>
          <a:xfrm>
            <a:off x="5910620" y="836528"/>
            <a:ext cx="6466761" cy="1009650"/>
          </a:xfrm>
          <a:prstGeom prst="rect">
            <a:avLst/>
          </a:prstGeom>
        </p:spPr>
        <p:txBody>
          <a:bodyPr lIns="0" tIns="0" rIns="0" bIns="0" rtlCol="0" anchor="t">
            <a:spAutoFit/>
          </a:bodyPr>
          <a:lstStyle/>
          <a:p>
            <a:pPr algn="ctr">
              <a:lnSpc>
                <a:spcPts val="7799"/>
              </a:lnSpc>
              <a:spcBef>
                <a:spcPct val="0"/>
              </a:spcBef>
            </a:pPr>
            <a:r>
              <a:rPr lang="en-US" sz="6499" b="1">
                <a:solidFill>
                  <a:srgbClr val="FFFFFF"/>
                </a:solidFill>
                <a:latin typeface="Times New Roman Bold"/>
                <a:ea typeface="Times New Roman Bold"/>
                <a:cs typeface="Times New Roman Bold"/>
                <a:sym typeface="Times New Roman Bold"/>
              </a:rPr>
              <a:t>Social media posts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grpSp>
        <p:nvGrpSpPr>
          <p:cNvPr id="2" name="Group 2"/>
          <p:cNvGrpSpPr/>
          <p:nvPr/>
        </p:nvGrpSpPr>
        <p:grpSpPr>
          <a:xfrm>
            <a:off x="2552090" y="2998954"/>
            <a:ext cx="4288800" cy="4288800"/>
            <a:chOff x="0" y="0"/>
            <a:chExt cx="5718400" cy="5718400"/>
          </a:xfrm>
        </p:grpSpPr>
        <p:sp>
          <p:nvSpPr>
            <p:cNvPr id="3" name="Freeform 3"/>
            <p:cNvSpPr/>
            <p:nvPr/>
          </p:nvSpPr>
          <p:spPr>
            <a:xfrm>
              <a:off x="0" y="0"/>
              <a:ext cx="5718429" cy="5718429"/>
            </a:xfrm>
            <a:custGeom>
              <a:avLst/>
              <a:gdLst/>
              <a:ahLst/>
              <a:cxnLst/>
              <a:rect l="l" t="t" r="r" b="b"/>
              <a:pathLst>
                <a:path w="5718429" h="5718429">
                  <a:moveTo>
                    <a:pt x="0" y="2859151"/>
                  </a:moveTo>
                  <a:cubicBezTo>
                    <a:pt x="0" y="1280160"/>
                    <a:pt x="1280160" y="0"/>
                    <a:pt x="2859151" y="0"/>
                  </a:cubicBezTo>
                  <a:cubicBezTo>
                    <a:pt x="4438142" y="0"/>
                    <a:pt x="5718429" y="1280160"/>
                    <a:pt x="5718429" y="2859151"/>
                  </a:cubicBezTo>
                  <a:cubicBezTo>
                    <a:pt x="5718429" y="4438142"/>
                    <a:pt x="4438269" y="5718429"/>
                    <a:pt x="2859151" y="5718429"/>
                  </a:cubicBezTo>
                  <a:cubicBezTo>
                    <a:pt x="1280033" y="5718429"/>
                    <a:pt x="0" y="4438269"/>
                    <a:pt x="0" y="2859151"/>
                  </a:cubicBezTo>
                  <a:close/>
                </a:path>
              </a:pathLst>
            </a:custGeom>
            <a:solidFill>
              <a:srgbClr val="674EA7"/>
            </a:solidFill>
          </p:spPr>
          <p:txBody>
            <a:bodyPr/>
            <a:lstStyle/>
            <a:p>
              <a:endParaRPr lang="en-EG"/>
            </a:p>
          </p:txBody>
        </p:sp>
      </p:grpSp>
      <p:sp>
        <p:nvSpPr>
          <p:cNvPr id="4" name="Freeform 4"/>
          <p:cNvSpPr/>
          <p:nvPr/>
        </p:nvSpPr>
        <p:spPr>
          <a:xfrm>
            <a:off x="2552100" y="611397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5" name="Freeform 5"/>
          <p:cNvSpPr/>
          <p:nvPr/>
        </p:nvSpPr>
        <p:spPr>
          <a:xfrm>
            <a:off x="-910752" y="-300"/>
            <a:ext cx="19198752" cy="10287284"/>
          </a:xfrm>
          <a:custGeom>
            <a:avLst/>
            <a:gdLst/>
            <a:ahLst/>
            <a:cxnLst/>
            <a:rect l="l" t="t" r="r" b="b"/>
            <a:pathLst>
              <a:path w="19198752" h="10287284">
                <a:moveTo>
                  <a:pt x="0" y="0"/>
                </a:moveTo>
                <a:lnTo>
                  <a:pt x="19198752" y="0"/>
                </a:lnTo>
                <a:lnTo>
                  <a:pt x="19198752" y="10287284"/>
                </a:lnTo>
                <a:lnTo>
                  <a:pt x="0" y="1028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6" name="Freeform 6"/>
          <p:cNvSpPr/>
          <p:nvPr/>
        </p:nvSpPr>
        <p:spPr>
          <a:xfrm>
            <a:off x="3712850" y="707867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7" name="Freeform 7"/>
          <p:cNvSpPr/>
          <p:nvPr/>
        </p:nvSpPr>
        <p:spPr>
          <a:xfrm>
            <a:off x="14983357" y="-719714"/>
            <a:ext cx="3941815" cy="3091982"/>
          </a:xfrm>
          <a:custGeom>
            <a:avLst/>
            <a:gdLst/>
            <a:ahLst/>
            <a:cxnLst/>
            <a:rect l="l" t="t" r="r" b="b"/>
            <a:pathLst>
              <a:path w="3941815" h="3091982">
                <a:moveTo>
                  <a:pt x="0" y="0"/>
                </a:moveTo>
                <a:lnTo>
                  <a:pt x="3941814" y="0"/>
                </a:lnTo>
                <a:lnTo>
                  <a:pt x="3941814" y="3091982"/>
                </a:lnTo>
                <a:lnTo>
                  <a:pt x="0" y="3091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8" name="Freeform 8"/>
          <p:cNvSpPr/>
          <p:nvPr/>
        </p:nvSpPr>
        <p:spPr>
          <a:xfrm>
            <a:off x="13938430" y="-4901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9" name="Freeform 9"/>
          <p:cNvSpPr/>
          <p:nvPr/>
        </p:nvSpPr>
        <p:spPr>
          <a:xfrm>
            <a:off x="17059474" y="1947226"/>
            <a:ext cx="899302" cy="899302"/>
          </a:xfrm>
          <a:custGeom>
            <a:avLst/>
            <a:gdLst/>
            <a:ahLst/>
            <a:cxnLst/>
            <a:rect l="l" t="t" r="r" b="b"/>
            <a:pathLst>
              <a:path w="899302" h="899302">
                <a:moveTo>
                  <a:pt x="0" y="0"/>
                </a:moveTo>
                <a:lnTo>
                  <a:pt x="899302" y="0"/>
                </a:lnTo>
                <a:lnTo>
                  <a:pt x="899302" y="899302"/>
                </a:lnTo>
                <a:lnTo>
                  <a:pt x="0" y="899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0" name="Freeform 10"/>
          <p:cNvSpPr/>
          <p:nvPr/>
        </p:nvSpPr>
        <p:spPr>
          <a:xfrm>
            <a:off x="8012546" y="8218930"/>
            <a:ext cx="10364286" cy="2068092"/>
          </a:xfrm>
          <a:custGeom>
            <a:avLst/>
            <a:gdLst/>
            <a:ahLst/>
            <a:cxnLst/>
            <a:rect l="l" t="t" r="r" b="b"/>
            <a:pathLst>
              <a:path w="10364286" h="2068092">
                <a:moveTo>
                  <a:pt x="0" y="0"/>
                </a:moveTo>
                <a:lnTo>
                  <a:pt x="10364286" y="0"/>
                </a:lnTo>
                <a:lnTo>
                  <a:pt x="10364286" y="2068092"/>
                </a:lnTo>
                <a:lnTo>
                  <a:pt x="0" y="20680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EG"/>
          </a:p>
        </p:txBody>
      </p:sp>
      <p:sp>
        <p:nvSpPr>
          <p:cNvPr id="11" name="Freeform 11"/>
          <p:cNvSpPr/>
          <p:nvPr/>
        </p:nvSpPr>
        <p:spPr>
          <a:xfrm>
            <a:off x="15761100" y="895707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2" name="Freeform 12"/>
          <p:cNvSpPr/>
          <p:nvPr/>
        </p:nvSpPr>
        <p:spPr>
          <a:xfrm>
            <a:off x="1047350" y="4706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EG"/>
          </a:p>
        </p:txBody>
      </p:sp>
      <p:sp>
        <p:nvSpPr>
          <p:cNvPr id="13" name="Freeform 13"/>
          <p:cNvSpPr/>
          <p:nvPr/>
        </p:nvSpPr>
        <p:spPr>
          <a:xfrm>
            <a:off x="2168870" y="11303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EG"/>
          </a:p>
        </p:txBody>
      </p:sp>
      <p:sp>
        <p:nvSpPr>
          <p:cNvPr id="14" name="TextBox 14"/>
          <p:cNvSpPr txBox="1"/>
          <p:nvPr/>
        </p:nvSpPr>
        <p:spPr>
          <a:xfrm>
            <a:off x="9235425" y="4522482"/>
            <a:ext cx="7605150" cy="1304925"/>
          </a:xfrm>
          <a:prstGeom prst="rect">
            <a:avLst/>
          </a:prstGeom>
        </p:spPr>
        <p:txBody>
          <a:bodyPr lIns="0" tIns="0" rIns="0" bIns="0" rtlCol="0" anchor="t">
            <a:spAutoFit/>
          </a:bodyPr>
          <a:lstStyle/>
          <a:p>
            <a:pPr algn="l">
              <a:lnSpc>
                <a:spcPts val="10079"/>
              </a:lnSpc>
            </a:pPr>
            <a:r>
              <a:rPr lang="en-US" sz="8399" b="1">
                <a:solidFill>
                  <a:srgbClr val="F5F0E6"/>
                </a:solidFill>
                <a:latin typeface="Arimo Bold"/>
                <a:ea typeface="Arimo Bold"/>
                <a:cs typeface="Arimo Bold"/>
                <a:sym typeface="Arimo Bold"/>
              </a:rPr>
              <a:t>Marketing Mix</a:t>
            </a:r>
          </a:p>
        </p:txBody>
      </p:sp>
      <p:sp>
        <p:nvSpPr>
          <p:cNvPr id="15" name="TextBox 15"/>
          <p:cNvSpPr txBox="1"/>
          <p:nvPr/>
        </p:nvSpPr>
        <p:spPr>
          <a:xfrm>
            <a:off x="2838825" y="3176437"/>
            <a:ext cx="3715350" cy="3524250"/>
          </a:xfrm>
          <a:prstGeom prst="rect">
            <a:avLst/>
          </a:prstGeom>
        </p:spPr>
        <p:txBody>
          <a:bodyPr lIns="0" tIns="0" rIns="0" bIns="0" rtlCol="0" anchor="t">
            <a:spAutoFit/>
          </a:bodyPr>
          <a:lstStyle/>
          <a:p>
            <a:pPr algn="ctr">
              <a:lnSpc>
                <a:spcPts val="27120"/>
              </a:lnSpc>
            </a:pPr>
            <a:r>
              <a:rPr lang="en-US" sz="22600" b="1">
                <a:solidFill>
                  <a:srgbClr val="F5F0E6"/>
                </a:solidFill>
                <a:latin typeface="Arimo Bold"/>
                <a:ea typeface="Arimo Bold"/>
                <a:cs typeface="Arimo Bold"/>
                <a:sym typeface="Arimo Bold"/>
              </a:rPr>
              <a:t>02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729520" y="3008598"/>
            <a:ext cx="16529780" cy="5516814"/>
          </a:xfrm>
          <a:custGeom>
            <a:avLst/>
            <a:gdLst/>
            <a:ahLst/>
            <a:cxnLst/>
            <a:rect l="l" t="t" r="r" b="b"/>
            <a:pathLst>
              <a:path w="16529780" h="5516814">
                <a:moveTo>
                  <a:pt x="0" y="0"/>
                </a:moveTo>
                <a:lnTo>
                  <a:pt x="16529780" y="0"/>
                </a:lnTo>
                <a:lnTo>
                  <a:pt x="16529780" y="5516814"/>
                </a:lnTo>
                <a:lnTo>
                  <a:pt x="0" y="5516814"/>
                </a:lnTo>
                <a:lnTo>
                  <a:pt x="0" y="0"/>
                </a:lnTo>
                <a:close/>
              </a:path>
            </a:pathLst>
          </a:custGeom>
          <a:blipFill>
            <a:blip r:embed="rId3"/>
            <a:stretch>
              <a:fillRect/>
            </a:stretch>
          </a:blipFill>
        </p:spPr>
        <p:txBody>
          <a:bodyPr/>
          <a:lstStyle/>
          <a:p>
            <a:endParaRPr lang="en-EG"/>
          </a:p>
        </p:txBody>
      </p:sp>
      <p:sp>
        <p:nvSpPr>
          <p:cNvPr id="3" name="TextBox 3"/>
          <p:cNvSpPr txBox="1"/>
          <p:nvPr/>
        </p:nvSpPr>
        <p:spPr>
          <a:xfrm>
            <a:off x="7309009" y="836528"/>
            <a:ext cx="3669983" cy="1009650"/>
          </a:xfrm>
          <a:prstGeom prst="rect">
            <a:avLst/>
          </a:prstGeom>
        </p:spPr>
        <p:txBody>
          <a:bodyPr lIns="0" tIns="0" rIns="0" bIns="0" rtlCol="0" anchor="t">
            <a:spAutoFit/>
          </a:bodyPr>
          <a:lstStyle/>
          <a:p>
            <a:pPr algn="ctr">
              <a:lnSpc>
                <a:spcPts val="7799"/>
              </a:lnSpc>
              <a:spcBef>
                <a:spcPct val="0"/>
              </a:spcBef>
            </a:pPr>
            <a:r>
              <a:rPr lang="en-US" sz="6499" b="1">
                <a:solidFill>
                  <a:srgbClr val="FFFFFF"/>
                </a:solidFill>
                <a:latin typeface="Times New Roman Bold"/>
                <a:ea typeface="Times New Roman Bold"/>
                <a:cs typeface="Times New Roman Bold"/>
                <a:sym typeface="Times New Roman Bold"/>
              </a:rPr>
              <a:t>Billboards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2207012" y="1846178"/>
            <a:ext cx="13393747" cy="7816525"/>
          </a:xfrm>
          <a:custGeom>
            <a:avLst/>
            <a:gdLst/>
            <a:ahLst/>
            <a:cxnLst/>
            <a:rect l="l" t="t" r="r" b="b"/>
            <a:pathLst>
              <a:path w="13393747" h="7816525">
                <a:moveTo>
                  <a:pt x="0" y="0"/>
                </a:moveTo>
                <a:lnTo>
                  <a:pt x="13393747" y="0"/>
                </a:lnTo>
                <a:lnTo>
                  <a:pt x="13393747" y="7816525"/>
                </a:lnTo>
                <a:lnTo>
                  <a:pt x="0" y="7816525"/>
                </a:lnTo>
                <a:lnTo>
                  <a:pt x="0" y="0"/>
                </a:lnTo>
                <a:close/>
              </a:path>
            </a:pathLst>
          </a:custGeom>
          <a:blipFill>
            <a:blip r:embed="rId3"/>
            <a:stretch>
              <a:fillRect t="-11675" r="-100" b="-2602"/>
            </a:stretch>
          </a:blipFill>
        </p:spPr>
        <p:txBody>
          <a:bodyPr/>
          <a:lstStyle/>
          <a:p>
            <a:endParaRPr lang="en-EG"/>
          </a:p>
        </p:txBody>
      </p:sp>
      <p:sp>
        <p:nvSpPr>
          <p:cNvPr id="3" name="TextBox 3"/>
          <p:cNvSpPr txBox="1"/>
          <p:nvPr/>
        </p:nvSpPr>
        <p:spPr>
          <a:xfrm>
            <a:off x="7309009" y="836528"/>
            <a:ext cx="3669983" cy="1009650"/>
          </a:xfrm>
          <a:prstGeom prst="rect">
            <a:avLst/>
          </a:prstGeom>
        </p:spPr>
        <p:txBody>
          <a:bodyPr lIns="0" tIns="0" rIns="0" bIns="0" rtlCol="0" anchor="t">
            <a:spAutoFit/>
          </a:bodyPr>
          <a:lstStyle/>
          <a:p>
            <a:pPr algn="ctr">
              <a:lnSpc>
                <a:spcPts val="7799"/>
              </a:lnSpc>
              <a:spcBef>
                <a:spcPct val="0"/>
              </a:spcBef>
            </a:pPr>
            <a:r>
              <a:rPr lang="en-US" sz="6499" b="1">
                <a:solidFill>
                  <a:srgbClr val="FFFFFF"/>
                </a:solidFill>
                <a:latin typeface="Times New Roman Bold"/>
                <a:ea typeface="Times New Roman Bold"/>
                <a:cs typeface="Times New Roman Bold"/>
                <a:sym typeface="Times New Roman Bold"/>
              </a:rPr>
              <a:t>Billboards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3224868" y="2023218"/>
            <a:ext cx="12495421" cy="7235082"/>
          </a:xfrm>
          <a:custGeom>
            <a:avLst/>
            <a:gdLst/>
            <a:ahLst/>
            <a:cxnLst/>
            <a:rect l="l" t="t" r="r" b="b"/>
            <a:pathLst>
              <a:path w="12495421" h="7235082">
                <a:moveTo>
                  <a:pt x="0" y="0"/>
                </a:moveTo>
                <a:lnTo>
                  <a:pt x="12495420" y="0"/>
                </a:lnTo>
                <a:lnTo>
                  <a:pt x="12495420" y="7235082"/>
                </a:lnTo>
                <a:lnTo>
                  <a:pt x="0" y="7235082"/>
                </a:lnTo>
                <a:lnTo>
                  <a:pt x="0" y="0"/>
                </a:lnTo>
                <a:close/>
              </a:path>
            </a:pathLst>
          </a:custGeom>
          <a:blipFill>
            <a:blip r:embed="rId3"/>
            <a:stretch>
              <a:fillRect t="-31447" b="-27442"/>
            </a:stretch>
          </a:blipFill>
        </p:spPr>
        <p:txBody>
          <a:bodyPr/>
          <a:lstStyle/>
          <a:p>
            <a:endParaRPr lang="en-EG"/>
          </a:p>
        </p:txBody>
      </p:sp>
      <p:sp>
        <p:nvSpPr>
          <p:cNvPr id="3" name="TextBox 3"/>
          <p:cNvSpPr txBox="1"/>
          <p:nvPr/>
        </p:nvSpPr>
        <p:spPr>
          <a:xfrm>
            <a:off x="7309009" y="836528"/>
            <a:ext cx="3669983" cy="1009650"/>
          </a:xfrm>
          <a:prstGeom prst="rect">
            <a:avLst/>
          </a:prstGeom>
        </p:spPr>
        <p:txBody>
          <a:bodyPr lIns="0" tIns="0" rIns="0" bIns="0" rtlCol="0" anchor="t">
            <a:spAutoFit/>
          </a:bodyPr>
          <a:lstStyle/>
          <a:p>
            <a:pPr algn="ctr">
              <a:lnSpc>
                <a:spcPts val="7799"/>
              </a:lnSpc>
              <a:spcBef>
                <a:spcPct val="0"/>
              </a:spcBef>
            </a:pPr>
            <a:r>
              <a:rPr lang="en-US" sz="6499" b="1">
                <a:solidFill>
                  <a:srgbClr val="FFFFFF"/>
                </a:solidFill>
                <a:latin typeface="Times New Roman Bold"/>
                <a:ea typeface="Times New Roman Bold"/>
                <a:cs typeface="Times New Roman Bold"/>
                <a:sym typeface="Times New Roman Bold"/>
              </a:rPr>
              <a:t>Billboards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TextBox 2"/>
          <p:cNvSpPr txBox="1"/>
          <p:nvPr/>
        </p:nvSpPr>
        <p:spPr>
          <a:xfrm>
            <a:off x="8358425" y="8059350"/>
            <a:ext cx="8058250" cy="1148850"/>
          </a:xfrm>
          <a:prstGeom prst="rect">
            <a:avLst/>
          </a:prstGeom>
        </p:spPr>
        <p:txBody>
          <a:bodyPr lIns="0" tIns="0" rIns="0" bIns="0" rtlCol="0" anchor="t">
            <a:spAutoFit/>
          </a:bodyPr>
          <a:lstStyle/>
          <a:p>
            <a:pPr algn="ctr">
              <a:lnSpc>
                <a:spcPts val="2160"/>
              </a:lnSpc>
            </a:pPr>
            <a:r>
              <a:rPr lang="en-US" sz="1800">
                <a:solidFill>
                  <a:srgbClr val="20124D"/>
                </a:solidFill>
                <a:latin typeface="Poppins Light"/>
                <a:ea typeface="Poppins Light"/>
                <a:cs typeface="Poppins Light"/>
                <a:sym typeface="Poppins Light"/>
              </a:rPr>
              <a:t>CREDITS: This presentation template was created by </a:t>
            </a:r>
            <a:r>
              <a:rPr lang="en-US" sz="1800" u="sng">
                <a:solidFill>
                  <a:srgbClr val="20124D"/>
                </a:solidFill>
                <a:latin typeface="Poppins Light"/>
                <a:ea typeface="Poppins Light"/>
                <a:cs typeface="Poppins Light"/>
                <a:sym typeface="Poppins Light"/>
                <a:hlinkClick r:id="rId3" tooltip="http://bit.ly/2Tynxth"/>
              </a:rPr>
              <a:t>Slidesgo</a:t>
            </a:r>
            <a:r>
              <a:rPr lang="en-US" sz="1800">
                <a:solidFill>
                  <a:srgbClr val="20124D"/>
                </a:solidFill>
                <a:latin typeface="Poppins Light"/>
                <a:ea typeface="Poppins Light"/>
                <a:cs typeface="Poppins Light"/>
                <a:sym typeface="Poppins Light"/>
              </a:rPr>
              <a:t>, including icons by </a:t>
            </a:r>
            <a:r>
              <a:rPr lang="en-US" sz="1800" u="sng">
                <a:solidFill>
                  <a:srgbClr val="20124D"/>
                </a:solidFill>
                <a:latin typeface="Poppins Light"/>
                <a:ea typeface="Poppins Light"/>
                <a:cs typeface="Poppins Light"/>
                <a:sym typeface="Poppins Light"/>
                <a:hlinkClick r:id="rId4" tooltip="http://bit.ly/2TyoMsr"/>
              </a:rPr>
              <a:t>Flaticon</a:t>
            </a:r>
            <a:r>
              <a:rPr lang="en-US" sz="1800">
                <a:solidFill>
                  <a:srgbClr val="20124D"/>
                </a:solidFill>
                <a:latin typeface="Poppins Light"/>
                <a:ea typeface="Poppins Light"/>
                <a:cs typeface="Poppins Light"/>
                <a:sym typeface="Poppins Light"/>
              </a:rPr>
              <a:t> and infographics &amp; images by </a:t>
            </a:r>
            <a:r>
              <a:rPr lang="en-US" sz="1800" u="sng">
                <a:solidFill>
                  <a:srgbClr val="20124D"/>
                </a:solidFill>
                <a:latin typeface="Poppins Light"/>
                <a:ea typeface="Poppins Light"/>
                <a:cs typeface="Poppins Light"/>
                <a:sym typeface="Poppins Light"/>
                <a:hlinkClick r:id="rId5" tooltip="http://bit.ly/2TtBDfr"/>
              </a:rPr>
              <a:t>Freepik</a:t>
            </a:r>
          </a:p>
        </p:txBody>
      </p:sp>
      <p:grpSp>
        <p:nvGrpSpPr>
          <p:cNvPr id="3" name="Group 3"/>
          <p:cNvGrpSpPr/>
          <p:nvPr/>
        </p:nvGrpSpPr>
        <p:grpSpPr>
          <a:xfrm>
            <a:off x="1053102" y="1605500"/>
            <a:ext cx="6681000" cy="6681000"/>
            <a:chOff x="0" y="0"/>
            <a:chExt cx="8908000" cy="8908000"/>
          </a:xfrm>
        </p:grpSpPr>
        <p:sp>
          <p:nvSpPr>
            <p:cNvPr id="4" name="Freeform 4"/>
            <p:cNvSpPr/>
            <p:nvPr/>
          </p:nvSpPr>
          <p:spPr>
            <a:xfrm>
              <a:off x="0" y="0"/>
              <a:ext cx="8908034" cy="8908034"/>
            </a:xfrm>
            <a:custGeom>
              <a:avLst/>
              <a:gdLst/>
              <a:ahLst/>
              <a:cxnLst/>
              <a:rect l="l" t="t" r="r" b="b"/>
              <a:pathLst>
                <a:path w="8908034" h="8908034">
                  <a:moveTo>
                    <a:pt x="0" y="4454017"/>
                  </a:moveTo>
                  <a:cubicBezTo>
                    <a:pt x="0" y="1994154"/>
                    <a:pt x="1994154" y="0"/>
                    <a:pt x="4454017" y="0"/>
                  </a:cubicBezTo>
                  <a:cubicBezTo>
                    <a:pt x="6913880" y="0"/>
                    <a:pt x="8908034" y="1994154"/>
                    <a:pt x="8908034" y="4454017"/>
                  </a:cubicBezTo>
                  <a:cubicBezTo>
                    <a:pt x="8908034" y="6913880"/>
                    <a:pt x="6913880" y="8908034"/>
                    <a:pt x="4454017" y="8908034"/>
                  </a:cubicBezTo>
                  <a:cubicBezTo>
                    <a:pt x="1994153" y="8908034"/>
                    <a:pt x="0" y="6913880"/>
                    <a:pt x="0" y="4454017"/>
                  </a:cubicBezTo>
                  <a:close/>
                </a:path>
              </a:pathLst>
            </a:custGeom>
            <a:solidFill>
              <a:srgbClr val="674EA7"/>
            </a:solidFill>
          </p:spPr>
          <p:txBody>
            <a:bodyPr/>
            <a:lstStyle/>
            <a:p>
              <a:endParaRPr lang="en-EG"/>
            </a:p>
          </p:txBody>
        </p:sp>
      </p:grpSp>
      <p:sp>
        <p:nvSpPr>
          <p:cNvPr id="5" name="Freeform 5"/>
          <p:cNvSpPr/>
          <p:nvPr/>
        </p:nvSpPr>
        <p:spPr>
          <a:xfrm>
            <a:off x="669120" y="2233596"/>
            <a:ext cx="6526974" cy="5996306"/>
          </a:xfrm>
          <a:custGeom>
            <a:avLst/>
            <a:gdLst/>
            <a:ahLst/>
            <a:cxnLst/>
            <a:rect l="l" t="t" r="r" b="b"/>
            <a:pathLst>
              <a:path w="6526974" h="5996306">
                <a:moveTo>
                  <a:pt x="0" y="0"/>
                </a:moveTo>
                <a:lnTo>
                  <a:pt x="6526974" y="0"/>
                </a:lnTo>
                <a:lnTo>
                  <a:pt x="6526974" y="5996306"/>
                </a:lnTo>
                <a:lnTo>
                  <a:pt x="0" y="599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EG"/>
          </a:p>
        </p:txBody>
      </p:sp>
      <p:sp>
        <p:nvSpPr>
          <p:cNvPr id="6" name="Freeform 6"/>
          <p:cNvSpPr/>
          <p:nvPr/>
        </p:nvSpPr>
        <p:spPr>
          <a:xfrm>
            <a:off x="2094900" y="6818826"/>
            <a:ext cx="4984700" cy="2281450"/>
          </a:xfrm>
          <a:custGeom>
            <a:avLst/>
            <a:gdLst/>
            <a:ahLst/>
            <a:cxnLst/>
            <a:rect l="l" t="t" r="r" b="b"/>
            <a:pathLst>
              <a:path w="4984700" h="2281450">
                <a:moveTo>
                  <a:pt x="0" y="0"/>
                </a:moveTo>
                <a:lnTo>
                  <a:pt x="4984700" y="0"/>
                </a:lnTo>
                <a:lnTo>
                  <a:pt x="4984700" y="2281450"/>
                </a:lnTo>
                <a:lnTo>
                  <a:pt x="0" y="2281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EG"/>
          </a:p>
        </p:txBody>
      </p:sp>
      <p:sp>
        <p:nvSpPr>
          <p:cNvPr id="7" name="Freeform 7"/>
          <p:cNvSpPr/>
          <p:nvPr/>
        </p:nvSpPr>
        <p:spPr>
          <a:xfrm>
            <a:off x="-2402552" y="-381000"/>
            <a:ext cx="20690552" cy="10896600"/>
          </a:xfrm>
          <a:custGeom>
            <a:avLst/>
            <a:gdLst/>
            <a:ahLst/>
            <a:cxnLst/>
            <a:rect l="l" t="t" r="r" b="b"/>
            <a:pathLst>
              <a:path w="20690552" h="10896600">
                <a:moveTo>
                  <a:pt x="0" y="0"/>
                </a:moveTo>
                <a:lnTo>
                  <a:pt x="20690552" y="0"/>
                </a:lnTo>
                <a:lnTo>
                  <a:pt x="20690552" y="10896600"/>
                </a:lnTo>
                <a:lnTo>
                  <a:pt x="0" y="10896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EG"/>
          </a:p>
        </p:txBody>
      </p:sp>
      <p:sp>
        <p:nvSpPr>
          <p:cNvPr id="8" name="Freeform 8"/>
          <p:cNvSpPr/>
          <p:nvPr/>
        </p:nvSpPr>
        <p:spPr>
          <a:xfrm>
            <a:off x="3255650" y="7783526"/>
            <a:ext cx="1347050" cy="1347000"/>
          </a:xfrm>
          <a:custGeom>
            <a:avLst/>
            <a:gdLst/>
            <a:ahLst/>
            <a:cxnLst/>
            <a:rect l="l" t="t" r="r" b="b"/>
            <a:pathLst>
              <a:path w="1347050" h="1347000">
                <a:moveTo>
                  <a:pt x="0" y="0"/>
                </a:moveTo>
                <a:lnTo>
                  <a:pt x="1347050" y="0"/>
                </a:lnTo>
                <a:lnTo>
                  <a:pt x="1347050" y="1347000"/>
                </a:lnTo>
                <a:lnTo>
                  <a:pt x="0" y="1347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EG"/>
          </a:p>
        </p:txBody>
      </p:sp>
      <p:sp>
        <p:nvSpPr>
          <p:cNvPr id="9" name="TextBox 9"/>
          <p:cNvSpPr txBox="1"/>
          <p:nvPr/>
        </p:nvSpPr>
        <p:spPr>
          <a:xfrm>
            <a:off x="8799676" y="3273600"/>
            <a:ext cx="8751750" cy="1869900"/>
          </a:xfrm>
          <a:prstGeom prst="rect">
            <a:avLst/>
          </a:prstGeom>
        </p:spPr>
        <p:txBody>
          <a:bodyPr lIns="0" tIns="0" rIns="0" bIns="0" rtlCol="0" anchor="t">
            <a:spAutoFit/>
          </a:bodyPr>
          <a:lstStyle/>
          <a:p>
            <a:pPr algn="ctr">
              <a:lnSpc>
                <a:spcPts val="16560"/>
              </a:lnSpc>
            </a:pPr>
            <a:r>
              <a:rPr lang="en-US" sz="13800" b="1">
                <a:solidFill>
                  <a:srgbClr val="20124D"/>
                </a:solidFill>
                <a:latin typeface="Arimo Bold"/>
                <a:ea typeface="Arimo Bold"/>
                <a:cs typeface="Arimo Bold"/>
                <a:sym typeface="Arimo Bold"/>
              </a:rPr>
              <a:t>Thank </a:t>
            </a:r>
            <a:r>
              <a:rPr lang="en-US" sz="13800" b="1">
                <a:solidFill>
                  <a:srgbClr val="DA4360"/>
                </a:solidFill>
                <a:latin typeface="Arimo Bold"/>
                <a:ea typeface="Arimo Bold"/>
                <a:cs typeface="Arimo Bold"/>
                <a:sym typeface="Arimo Bold"/>
              </a:rPr>
              <a:t>you!</a:t>
            </a:r>
          </a:p>
        </p:txBody>
      </p:sp>
      <p:sp>
        <p:nvSpPr>
          <p:cNvPr id="10" name="Freeform 10"/>
          <p:cNvSpPr/>
          <p:nvPr/>
        </p:nvSpPr>
        <p:spPr>
          <a:xfrm>
            <a:off x="16975018" y="441078"/>
            <a:ext cx="1152815" cy="1152815"/>
          </a:xfrm>
          <a:custGeom>
            <a:avLst/>
            <a:gdLst/>
            <a:ahLst/>
            <a:cxnLst/>
            <a:rect l="l" t="t" r="r" b="b"/>
            <a:pathLst>
              <a:path w="1152815" h="1152815">
                <a:moveTo>
                  <a:pt x="0" y="0"/>
                </a:moveTo>
                <a:lnTo>
                  <a:pt x="1152816" y="0"/>
                </a:lnTo>
                <a:lnTo>
                  <a:pt x="1152816" y="1152816"/>
                </a:lnTo>
                <a:lnTo>
                  <a:pt x="0" y="11528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EG"/>
          </a:p>
        </p:txBody>
      </p:sp>
      <p:sp>
        <p:nvSpPr>
          <p:cNvPr id="11" name="Freeform 11"/>
          <p:cNvSpPr/>
          <p:nvPr/>
        </p:nvSpPr>
        <p:spPr>
          <a:xfrm>
            <a:off x="-533720" y="-303724"/>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EG"/>
          </a:p>
        </p:txBody>
      </p:sp>
      <p:sp>
        <p:nvSpPr>
          <p:cNvPr id="12" name="Freeform 12"/>
          <p:cNvSpPr/>
          <p:nvPr/>
        </p:nvSpPr>
        <p:spPr>
          <a:xfrm>
            <a:off x="306150" y="1237526"/>
            <a:ext cx="1011950" cy="998200"/>
          </a:xfrm>
          <a:custGeom>
            <a:avLst/>
            <a:gdLst/>
            <a:ahLst/>
            <a:cxnLst/>
            <a:rect l="l" t="t" r="r" b="b"/>
            <a:pathLst>
              <a:path w="1011950" h="998200">
                <a:moveTo>
                  <a:pt x="0" y="0"/>
                </a:moveTo>
                <a:lnTo>
                  <a:pt x="1011950" y="0"/>
                </a:lnTo>
                <a:lnTo>
                  <a:pt x="1011950" y="998200"/>
                </a:lnTo>
                <a:lnTo>
                  <a:pt x="0" y="9982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EG"/>
          </a:p>
        </p:txBody>
      </p:sp>
      <p:sp>
        <p:nvSpPr>
          <p:cNvPr id="13" name="Freeform 13"/>
          <p:cNvSpPr/>
          <p:nvPr/>
        </p:nvSpPr>
        <p:spPr>
          <a:xfrm>
            <a:off x="5597870" y="470642"/>
            <a:ext cx="578532" cy="570670"/>
          </a:xfrm>
          <a:custGeom>
            <a:avLst/>
            <a:gdLst/>
            <a:ahLst/>
            <a:cxnLst/>
            <a:rect l="l" t="t" r="r" b="b"/>
            <a:pathLst>
              <a:path w="578532" h="570670">
                <a:moveTo>
                  <a:pt x="0" y="0"/>
                </a:moveTo>
                <a:lnTo>
                  <a:pt x="578532" y="0"/>
                </a:lnTo>
                <a:lnTo>
                  <a:pt x="578532" y="570670"/>
                </a:lnTo>
                <a:lnTo>
                  <a:pt x="0" y="57067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EG"/>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0" y="0"/>
            <a:ext cx="18508065" cy="10387503"/>
          </a:xfrm>
          <a:custGeom>
            <a:avLst/>
            <a:gdLst/>
            <a:ahLst/>
            <a:cxnLst/>
            <a:rect l="l" t="t" r="r" b="b"/>
            <a:pathLst>
              <a:path w="18508065" h="10387503">
                <a:moveTo>
                  <a:pt x="0" y="0"/>
                </a:moveTo>
                <a:lnTo>
                  <a:pt x="18508065" y="0"/>
                </a:lnTo>
                <a:lnTo>
                  <a:pt x="18508065" y="10387503"/>
                </a:lnTo>
                <a:lnTo>
                  <a:pt x="0" y="103875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TextBox 3"/>
          <p:cNvSpPr txBox="1"/>
          <p:nvPr/>
        </p:nvSpPr>
        <p:spPr>
          <a:xfrm>
            <a:off x="1670032" y="980925"/>
            <a:ext cx="15225150" cy="1285875"/>
          </a:xfrm>
          <a:prstGeom prst="rect">
            <a:avLst/>
          </a:prstGeom>
        </p:spPr>
        <p:txBody>
          <a:bodyPr lIns="0" tIns="0" rIns="0" bIns="0" rtlCol="0" anchor="t">
            <a:spAutoFit/>
          </a:bodyPr>
          <a:lstStyle/>
          <a:p>
            <a:pPr algn="ctr">
              <a:lnSpc>
                <a:spcPts val="9839"/>
              </a:lnSpc>
            </a:pPr>
            <a:r>
              <a:rPr lang="en-US" sz="8199" b="1">
                <a:solidFill>
                  <a:srgbClr val="FFFFFF"/>
                </a:solidFill>
                <a:latin typeface="Times New Roman Bold"/>
                <a:ea typeface="Times New Roman Bold"/>
                <a:cs typeface="Times New Roman Bold"/>
                <a:sym typeface="Times New Roman Bold"/>
              </a:rPr>
              <a:t>Marketing Mix</a:t>
            </a:r>
          </a:p>
        </p:txBody>
      </p:sp>
      <p:sp>
        <p:nvSpPr>
          <p:cNvPr id="4" name="Freeform 4"/>
          <p:cNvSpPr/>
          <p:nvPr/>
        </p:nvSpPr>
        <p:spPr>
          <a:xfrm>
            <a:off x="15906300" y="1080000"/>
            <a:ext cx="434700" cy="442300"/>
          </a:xfrm>
          <a:custGeom>
            <a:avLst/>
            <a:gdLst/>
            <a:ahLst/>
            <a:cxnLst/>
            <a:rect l="l" t="t" r="r" b="b"/>
            <a:pathLst>
              <a:path w="434700" h="442300">
                <a:moveTo>
                  <a:pt x="0" y="0"/>
                </a:moveTo>
                <a:lnTo>
                  <a:pt x="434700" y="0"/>
                </a:lnTo>
                <a:lnTo>
                  <a:pt x="434700" y="442300"/>
                </a:lnTo>
                <a:lnTo>
                  <a:pt x="0" y="442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5" name="AutoShape 5"/>
          <p:cNvSpPr/>
          <p:nvPr/>
        </p:nvSpPr>
        <p:spPr>
          <a:xfrm flipV="1">
            <a:off x="6359899" y="3402367"/>
            <a:ext cx="0" cy="6492240"/>
          </a:xfrm>
          <a:prstGeom prst="line">
            <a:avLst/>
          </a:prstGeom>
          <a:ln w="38100" cap="flat">
            <a:solidFill>
              <a:srgbClr val="7A0068"/>
            </a:solidFill>
            <a:prstDash val="solid"/>
            <a:headEnd type="none" w="sm" len="sm"/>
            <a:tailEnd type="none" w="sm" len="sm"/>
          </a:ln>
        </p:spPr>
        <p:txBody>
          <a:bodyPr/>
          <a:lstStyle/>
          <a:p>
            <a:endParaRPr lang="en-EG"/>
          </a:p>
        </p:txBody>
      </p:sp>
      <p:sp>
        <p:nvSpPr>
          <p:cNvPr id="6" name="AutoShape 6"/>
          <p:cNvSpPr/>
          <p:nvPr/>
        </p:nvSpPr>
        <p:spPr>
          <a:xfrm flipV="1">
            <a:off x="12641995" y="3402367"/>
            <a:ext cx="0" cy="6492240"/>
          </a:xfrm>
          <a:prstGeom prst="line">
            <a:avLst/>
          </a:prstGeom>
          <a:ln w="38100" cap="flat">
            <a:solidFill>
              <a:srgbClr val="7A0068"/>
            </a:solidFill>
            <a:prstDash val="solid"/>
            <a:headEnd type="none" w="sm" len="sm"/>
            <a:tailEnd type="none" w="sm" len="sm"/>
          </a:ln>
        </p:spPr>
        <p:txBody>
          <a:bodyPr/>
          <a:lstStyle/>
          <a:p>
            <a:endParaRPr lang="en-EG"/>
          </a:p>
        </p:txBody>
      </p:sp>
      <p:sp>
        <p:nvSpPr>
          <p:cNvPr id="7" name="Freeform 7"/>
          <p:cNvSpPr/>
          <p:nvPr/>
        </p:nvSpPr>
        <p:spPr>
          <a:xfrm>
            <a:off x="7673567" y="3257738"/>
            <a:ext cx="497732" cy="484158"/>
          </a:xfrm>
          <a:custGeom>
            <a:avLst/>
            <a:gdLst/>
            <a:ahLst/>
            <a:cxnLst/>
            <a:rect l="l" t="t" r="r" b="b"/>
            <a:pathLst>
              <a:path w="497732" h="484158">
                <a:moveTo>
                  <a:pt x="0" y="0"/>
                </a:moveTo>
                <a:lnTo>
                  <a:pt x="497732" y="0"/>
                </a:lnTo>
                <a:lnTo>
                  <a:pt x="497732" y="484157"/>
                </a:lnTo>
                <a:lnTo>
                  <a:pt x="0" y="4841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8" name="Freeform 8"/>
          <p:cNvSpPr/>
          <p:nvPr/>
        </p:nvSpPr>
        <p:spPr>
          <a:xfrm>
            <a:off x="13956445" y="3287184"/>
            <a:ext cx="429956" cy="425266"/>
          </a:xfrm>
          <a:custGeom>
            <a:avLst/>
            <a:gdLst/>
            <a:ahLst/>
            <a:cxnLst/>
            <a:rect l="l" t="t" r="r" b="b"/>
            <a:pathLst>
              <a:path w="429956" h="425266">
                <a:moveTo>
                  <a:pt x="0" y="0"/>
                </a:moveTo>
                <a:lnTo>
                  <a:pt x="429956" y="0"/>
                </a:lnTo>
                <a:lnTo>
                  <a:pt x="429956" y="425265"/>
                </a:lnTo>
                <a:lnTo>
                  <a:pt x="0" y="4252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9" name="Freeform 9"/>
          <p:cNvSpPr/>
          <p:nvPr/>
        </p:nvSpPr>
        <p:spPr>
          <a:xfrm>
            <a:off x="656352" y="3229196"/>
            <a:ext cx="516096" cy="483254"/>
          </a:xfrm>
          <a:custGeom>
            <a:avLst/>
            <a:gdLst/>
            <a:ahLst/>
            <a:cxnLst/>
            <a:rect l="l" t="t" r="r" b="b"/>
            <a:pathLst>
              <a:path w="516096" h="483254">
                <a:moveTo>
                  <a:pt x="0" y="0"/>
                </a:moveTo>
                <a:lnTo>
                  <a:pt x="516096" y="0"/>
                </a:lnTo>
                <a:lnTo>
                  <a:pt x="516096" y="483253"/>
                </a:lnTo>
                <a:lnTo>
                  <a:pt x="0" y="4832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0" name="TextBox 10"/>
          <p:cNvSpPr txBox="1"/>
          <p:nvPr/>
        </p:nvSpPr>
        <p:spPr>
          <a:xfrm>
            <a:off x="-20458" y="4452974"/>
            <a:ext cx="5851103" cy="5629275"/>
          </a:xfrm>
          <a:prstGeom prst="rect">
            <a:avLst/>
          </a:prstGeom>
        </p:spPr>
        <p:txBody>
          <a:bodyPr lIns="0" tIns="0" rIns="0" bIns="0" rtlCol="0" anchor="t">
            <a:spAutoFit/>
          </a:bodyPr>
          <a:lstStyle/>
          <a:p>
            <a:pPr marL="669288" lvl="1" indent="-334644" algn="l">
              <a:lnSpc>
                <a:spcPts val="3719"/>
              </a:lnSpc>
              <a:buFont typeface="Arial"/>
              <a:buChar char="•"/>
            </a:pPr>
            <a:r>
              <a:rPr lang="en-US" sz="3099">
                <a:solidFill>
                  <a:srgbClr val="20124D"/>
                </a:solidFill>
                <a:latin typeface="Times New Roman"/>
                <a:ea typeface="Times New Roman"/>
                <a:cs typeface="Times New Roman"/>
                <a:sym typeface="Times New Roman"/>
              </a:rPr>
              <a:t>Raise awareness about struggles that women face when they need to be financially independent. </a:t>
            </a:r>
          </a:p>
          <a:p>
            <a:pPr algn="l">
              <a:lnSpc>
                <a:spcPts val="3719"/>
              </a:lnSpc>
            </a:pPr>
            <a:r>
              <a:rPr lang="en-US" sz="3099">
                <a:solidFill>
                  <a:srgbClr val="20124D"/>
                </a:solidFill>
                <a:latin typeface="Times New Roman"/>
                <a:ea typeface="Times New Roman"/>
                <a:cs typeface="Times New Roman"/>
                <a:sym typeface="Times New Roman"/>
              </a:rPr>
              <a:t> </a:t>
            </a:r>
          </a:p>
          <a:p>
            <a:pPr marL="669288" lvl="1" indent="-334644" algn="l">
              <a:lnSpc>
                <a:spcPts val="3719"/>
              </a:lnSpc>
              <a:buFont typeface="Arial"/>
              <a:buChar char="•"/>
            </a:pPr>
            <a:r>
              <a:rPr lang="en-US" sz="3099">
                <a:solidFill>
                  <a:srgbClr val="20124D"/>
                </a:solidFill>
                <a:latin typeface="Times New Roman"/>
                <a:ea typeface="Times New Roman"/>
                <a:cs typeface="Times New Roman"/>
                <a:sym typeface="Times New Roman"/>
              </a:rPr>
              <a:t> the campaign will motivate women by providing successful example stories like Mona el khodeiry </a:t>
            </a:r>
          </a:p>
          <a:p>
            <a:pPr algn="l">
              <a:lnSpc>
                <a:spcPts val="3719"/>
              </a:lnSpc>
            </a:pPr>
            <a:endParaRPr lang="en-US" sz="3099">
              <a:solidFill>
                <a:srgbClr val="20124D"/>
              </a:solidFill>
              <a:latin typeface="Times New Roman"/>
              <a:ea typeface="Times New Roman"/>
              <a:cs typeface="Times New Roman"/>
              <a:sym typeface="Times New Roman"/>
            </a:endParaRPr>
          </a:p>
          <a:p>
            <a:pPr algn="l">
              <a:lnSpc>
                <a:spcPts val="3719"/>
              </a:lnSpc>
            </a:pPr>
            <a:endParaRPr lang="en-US" sz="3099">
              <a:solidFill>
                <a:srgbClr val="20124D"/>
              </a:solidFill>
              <a:latin typeface="Times New Roman"/>
              <a:ea typeface="Times New Roman"/>
              <a:cs typeface="Times New Roman"/>
              <a:sym typeface="Times New Roman"/>
            </a:endParaRPr>
          </a:p>
          <a:p>
            <a:pPr algn="l">
              <a:lnSpc>
                <a:spcPts val="3719"/>
              </a:lnSpc>
            </a:pPr>
            <a:endParaRPr lang="en-US" sz="3099">
              <a:solidFill>
                <a:srgbClr val="20124D"/>
              </a:solidFill>
              <a:latin typeface="Times New Roman"/>
              <a:ea typeface="Times New Roman"/>
              <a:cs typeface="Times New Roman"/>
              <a:sym typeface="Times New Roman"/>
            </a:endParaRPr>
          </a:p>
          <a:p>
            <a:pPr algn="l">
              <a:lnSpc>
                <a:spcPts val="3719"/>
              </a:lnSpc>
            </a:pPr>
            <a:endParaRPr lang="en-US" sz="3099">
              <a:solidFill>
                <a:srgbClr val="20124D"/>
              </a:solidFill>
              <a:latin typeface="Times New Roman"/>
              <a:ea typeface="Times New Roman"/>
              <a:cs typeface="Times New Roman"/>
              <a:sym typeface="Times New Roman"/>
            </a:endParaRPr>
          </a:p>
        </p:txBody>
      </p:sp>
      <p:sp>
        <p:nvSpPr>
          <p:cNvPr id="11" name="TextBox 11"/>
          <p:cNvSpPr txBox="1"/>
          <p:nvPr/>
        </p:nvSpPr>
        <p:spPr>
          <a:xfrm>
            <a:off x="13013692" y="4123241"/>
            <a:ext cx="5030020" cy="2828925"/>
          </a:xfrm>
          <a:prstGeom prst="rect">
            <a:avLst/>
          </a:prstGeom>
        </p:spPr>
        <p:txBody>
          <a:bodyPr lIns="0" tIns="0" rIns="0" bIns="0" rtlCol="0" anchor="t">
            <a:spAutoFit/>
          </a:bodyPr>
          <a:lstStyle/>
          <a:p>
            <a:pPr marL="669288" lvl="1" indent="-334644" algn="l">
              <a:lnSpc>
                <a:spcPts val="3719"/>
              </a:lnSpc>
              <a:buFont typeface="Arial"/>
              <a:buChar char="•"/>
            </a:pPr>
            <a:r>
              <a:rPr lang="en-US" sz="3099">
                <a:solidFill>
                  <a:srgbClr val="20124D"/>
                </a:solidFill>
                <a:latin typeface="Times New Roman"/>
                <a:ea typeface="Times New Roman"/>
                <a:cs typeface="Times New Roman"/>
                <a:sym typeface="Times New Roman"/>
              </a:rPr>
              <a:t> Provide workshops, seminars, videos.</a:t>
            </a:r>
          </a:p>
          <a:p>
            <a:pPr algn="l">
              <a:lnSpc>
                <a:spcPts val="3719"/>
              </a:lnSpc>
            </a:pPr>
            <a:endParaRPr lang="en-US" sz="3099">
              <a:solidFill>
                <a:srgbClr val="20124D"/>
              </a:solidFill>
              <a:latin typeface="Times New Roman"/>
              <a:ea typeface="Times New Roman"/>
              <a:cs typeface="Times New Roman"/>
              <a:sym typeface="Times New Roman"/>
            </a:endParaRPr>
          </a:p>
          <a:p>
            <a:pPr marL="669289" lvl="1" indent="-334645" algn="l">
              <a:lnSpc>
                <a:spcPts val="3719"/>
              </a:lnSpc>
              <a:buFont typeface="Arial"/>
              <a:buChar char="•"/>
            </a:pPr>
            <a:r>
              <a:rPr lang="en-US" sz="3099">
                <a:solidFill>
                  <a:srgbClr val="20124D"/>
                </a:solidFill>
                <a:latin typeface="Times New Roman"/>
                <a:ea typeface="Times New Roman"/>
                <a:cs typeface="Times New Roman"/>
                <a:sym typeface="Times New Roman"/>
              </a:rPr>
              <a:t>women cost are only the effort and time in participation </a:t>
            </a:r>
          </a:p>
        </p:txBody>
      </p:sp>
      <p:sp>
        <p:nvSpPr>
          <p:cNvPr id="12" name="TextBox 12"/>
          <p:cNvSpPr txBox="1"/>
          <p:nvPr/>
        </p:nvSpPr>
        <p:spPr>
          <a:xfrm>
            <a:off x="914400" y="3016100"/>
            <a:ext cx="3196976" cy="828675"/>
          </a:xfrm>
          <a:prstGeom prst="rect">
            <a:avLst/>
          </a:prstGeom>
        </p:spPr>
        <p:txBody>
          <a:bodyPr lIns="0" tIns="0" rIns="0" bIns="0" rtlCol="0" anchor="t">
            <a:spAutoFit/>
          </a:bodyPr>
          <a:lstStyle/>
          <a:p>
            <a:pPr algn="ctr">
              <a:lnSpc>
                <a:spcPts val="6359"/>
              </a:lnSpc>
              <a:spcBef>
                <a:spcPct val="0"/>
              </a:spcBef>
            </a:pPr>
            <a:r>
              <a:rPr lang="en-US" sz="5299" b="1">
                <a:solidFill>
                  <a:srgbClr val="7A0068"/>
                </a:solidFill>
                <a:latin typeface="Times New Roman Bold"/>
                <a:ea typeface="Times New Roman Bold"/>
                <a:cs typeface="Times New Roman Bold"/>
                <a:sym typeface="Times New Roman Bold"/>
              </a:rPr>
              <a:t>Product</a:t>
            </a:r>
          </a:p>
        </p:txBody>
      </p:sp>
      <p:sp>
        <p:nvSpPr>
          <p:cNvPr id="13" name="TextBox 13"/>
          <p:cNvSpPr txBox="1"/>
          <p:nvPr/>
        </p:nvSpPr>
        <p:spPr>
          <a:xfrm>
            <a:off x="13723372" y="3016100"/>
            <a:ext cx="3196976" cy="828675"/>
          </a:xfrm>
          <a:prstGeom prst="rect">
            <a:avLst/>
          </a:prstGeom>
        </p:spPr>
        <p:txBody>
          <a:bodyPr lIns="0" tIns="0" rIns="0" bIns="0" rtlCol="0" anchor="t">
            <a:spAutoFit/>
          </a:bodyPr>
          <a:lstStyle/>
          <a:p>
            <a:pPr algn="ctr">
              <a:lnSpc>
                <a:spcPts val="6359"/>
              </a:lnSpc>
              <a:spcBef>
                <a:spcPct val="0"/>
              </a:spcBef>
            </a:pPr>
            <a:r>
              <a:rPr lang="en-US" sz="5299" b="1">
                <a:solidFill>
                  <a:srgbClr val="7A0068"/>
                </a:solidFill>
                <a:latin typeface="Times New Roman Bold"/>
                <a:ea typeface="Times New Roman Bold"/>
                <a:cs typeface="Times New Roman Bold"/>
                <a:sym typeface="Times New Roman Bold"/>
              </a:rPr>
              <a:t>Price</a:t>
            </a:r>
          </a:p>
        </p:txBody>
      </p:sp>
      <p:sp>
        <p:nvSpPr>
          <p:cNvPr id="14" name="TextBox 14"/>
          <p:cNvSpPr txBox="1"/>
          <p:nvPr/>
        </p:nvSpPr>
        <p:spPr>
          <a:xfrm>
            <a:off x="7560294" y="3016100"/>
            <a:ext cx="3196976" cy="828675"/>
          </a:xfrm>
          <a:prstGeom prst="rect">
            <a:avLst/>
          </a:prstGeom>
        </p:spPr>
        <p:txBody>
          <a:bodyPr lIns="0" tIns="0" rIns="0" bIns="0" rtlCol="0" anchor="t">
            <a:spAutoFit/>
          </a:bodyPr>
          <a:lstStyle/>
          <a:p>
            <a:pPr algn="ctr">
              <a:lnSpc>
                <a:spcPts val="6359"/>
              </a:lnSpc>
              <a:spcBef>
                <a:spcPct val="0"/>
              </a:spcBef>
            </a:pPr>
            <a:r>
              <a:rPr lang="en-US" sz="5299" b="1">
                <a:solidFill>
                  <a:srgbClr val="7A0068"/>
                </a:solidFill>
                <a:latin typeface="Times New Roman Bold"/>
                <a:ea typeface="Times New Roman Bold"/>
                <a:cs typeface="Times New Roman Bold"/>
                <a:sym typeface="Times New Roman Bold"/>
              </a:rPr>
              <a:t>Place</a:t>
            </a:r>
          </a:p>
        </p:txBody>
      </p:sp>
      <p:sp>
        <p:nvSpPr>
          <p:cNvPr id="15" name="TextBox 15"/>
          <p:cNvSpPr txBox="1"/>
          <p:nvPr/>
        </p:nvSpPr>
        <p:spPr>
          <a:xfrm>
            <a:off x="7162589" y="4123241"/>
            <a:ext cx="3842331" cy="2362200"/>
          </a:xfrm>
          <a:prstGeom prst="rect">
            <a:avLst/>
          </a:prstGeom>
        </p:spPr>
        <p:txBody>
          <a:bodyPr lIns="0" tIns="0" rIns="0" bIns="0" rtlCol="0" anchor="t">
            <a:spAutoFit/>
          </a:bodyPr>
          <a:lstStyle/>
          <a:p>
            <a:pPr algn="l">
              <a:lnSpc>
                <a:spcPts val="3719"/>
              </a:lnSpc>
            </a:pPr>
            <a:endParaRPr/>
          </a:p>
          <a:p>
            <a:pPr marL="669288" lvl="1" indent="-334644" algn="l">
              <a:lnSpc>
                <a:spcPts val="3719"/>
              </a:lnSpc>
              <a:buFont typeface="Arial"/>
              <a:buChar char="•"/>
            </a:pPr>
            <a:r>
              <a:rPr lang="en-US" sz="3099">
                <a:solidFill>
                  <a:srgbClr val="20124D"/>
                </a:solidFill>
                <a:latin typeface="Times New Roman"/>
                <a:ea typeface="Times New Roman"/>
                <a:cs typeface="Times New Roman"/>
                <a:sym typeface="Times New Roman"/>
              </a:rPr>
              <a:t>Digital media</a:t>
            </a:r>
          </a:p>
          <a:p>
            <a:pPr algn="l">
              <a:lnSpc>
                <a:spcPts val="3719"/>
              </a:lnSpc>
            </a:pPr>
            <a:endParaRPr lang="en-US" sz="3099">
              <a:solidFill>
                <a:srgbClr val="20124D"/>
              </a:solidFill>
              <a:latin typeface="Times New Roman"/>
              <a:ea typeface="Times New Roman"/>
              <a:cs typeface="Times New Roman"/>
              <a:sym typeface="Times New Roman"/>
            </a:endParaRPr>
          </a:p>
          <a:p>
            <a:pPr marL="669288" lvl="1" indent="-334644" algn="l">
              <a:lnSpc>
                <a:spcPts val="3719"/>
              </a:lnSpc>
              <a:buFont typeface="Arial"/>
              <a:buChar char="•"/>
            </a:pPr>
            <a:r>
              <a:rPr lang="en-US" sz="3099">
                <a:solidFill>
                  <a:srgbClr val="20124D"/>
                </a:solidFill>
                <a:latin typeface="Times New Roman"/>
                <a:ea typeface="Times New Roman"/>
                <a:cs typeface="Times New Roman"/>
                <a:sym typeface="Times New Roman"/>
              </a:rPr>
              <a:t>Traditional media</a:t>
            </a:r>
          </a:p>
          <a:p>
            <a:pPr algn="l">
              <a:lnSpc>
                <a:spcPts val="3719"/>
              </a:lnSpc>
            </a:pPr>
            <a:endParaRPr lang="en-US" sz="3099">
              <a:solidFill>
                <a:srgbClr val="20124D"/>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0" y="0"/>
            <a:ext cx="18508065" cy="10387503"/>
          </a:xfrm>
          <a:custGeom>
            <a:avLst/>
            <a:gdLst/>
            <a:ahLst/>
            <a:cxnLst/>
            <a:rect l="l" t="t" r="r" b="b"/>
            <a:pathLst>
              <a:path w="18508065" h="10387503">
                <a:moveTo>
                  <a:pt x="0" y="0"/>
                </a:moveTo>
                <a:lnTo>
                  <a:pt x="18508065" y="0"/>
                </a:lnTo>
                <a:lnTo>
                  <a:pt x="18508065" y="10387503"/>
                </a:lnTo>
                <a:lnTo>
                  <a:pt x="0" y="103875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TextBox 3"/>
          <p:cNvSpPr txBox="1"/>
          <p:nvPr/>
        </p:nvSpPr>
        <p:spPr>
          <a:xfrm>
            <a:off x="1531425" y="980925"/>
            <a:ext cx="15225150" cy="1285875"/>
          </a:xfrm>
          <a:prstGeom prst="rect">
            <a:avLst/>
          </a:prstGeom>
        </p:spPr>
        <p:txBody>
          <a:bodyPr lIns="0" tIns="0" rIns="0" bIns="0" rtlCol="0" anchor="t">
            <a:spAutoFit/>
          </a:bodyPr>
          <a:lstStyle/>
          <a:p>
            <a:pPr algn="ctr">
              <a:lnSpc>
                <a:spcPts val="9839"/>
              </a:lnSpc>
            </a:pPr>
            <a:r>
              <a:rPr lang="en-US" sz="8199" b="1">
                <a:solidFill>
                  <a:srgbClr val="FFFFFF"/>
                </a:solidFill>
                <a:latin typeface="Times New Roman Bold"/>
                <a:ea typeface="Times New Roman Bold"/>
                <a:cs typeface="Times New Roman Bold"/>
                <a:sym typeface="Times New Roman Bold"/>
              </a:rPr>
              <a:t>Marketing Mix</a:t>
            </a:r>
          </a:p>
        </p:txBody>
      </p:sp>
      <p:sp>
        <p:nvSpPr>
          <p:cNvPr id="4" name="Freeform 4"/>
          <p:cNvSpPr/>
          <p:nvPr/>
        </p:nvSpPr>
        <p:spPr>
          <a:xfrm>
            <a:off x="15906300" y="1080000"/>
            <a:ext cx="434700" cy="442300"/>
          </a:xfrm>
          <a:custGeom>
            <a:avLst/>
            <a:gdLst/>
            <a:ahLst/>
            <a:cxnLst/>
            <a:rect l="l" t="t" r="r" b="b"/>
            <a:pathLst>
              <a:path w="434700" h="442300">
                <a:moveTo>
                  <a:pt x="0" y="0"/>
                </a:moveTo>
                <a:lnTo>
                  <a:pt x="434700" y="0"/>
                </a:lnTo>
                <a:lnTo>
                  <a:pt x="434700" y="442300"/>
                </a:lnTo>
                <a:lnTo>
                  <a:pt x="0" y="442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5" name="Freeform 5"/>
          <p:cNvSpPr/>
          <p:nvPr/>
        </p:nvSpPr>
        <p:spPr>
          <a:xfrm rot="-726550">
            <a:off x="567543" y="3219313"/>
            <a:ext cx="570518" cy="450824"/>
          </a:xfrm>
          <a:custGeom>
            <a:avLst/>
            <a:gdLst/>
            <a:ahLst/>
            <a:cxnLst/>
            <a:rect l="l" t="t" r="r" b="b"/>
            <a:pathLst>
              <a:path w="570518" h="450824">
                <a:moveTo>
                  <a:pt x="0" y="0"/>
                </a:moveTo>
                <a:lnTo>
                  <a:pt x="570518" y="0"/>
                </a:lnTo>
                <a:lnTo>
                  <a:pt x="570518" y="450824"/>
                </a:lnTo>
                <a:lnTo>
                  <a:pt x="0" y="4508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6" name="Freeform 6"/>
          <p:cNvSpPr/>
          <p:nvPr/>
        </p:nvSpPr>
        <p:spPr>
          <a:xfrm>
            <a:off x="6005711" y="3164488"/>
            <a:ext cx="564521" cy="638862"/>
          </a:xfrm>
          <a:custGeom>
            <a:avLst/>
            <a:gdLst/>
            <a:ahLst/>
            <a:cxnLst/>
            <a:rect l="l" t="t" r="r" b="b"/>
            <a:pathLst>
              <a:path w="564521" h="638862">
                <a:moveTo>
                  <a:pt x="0" y="0"/>
                </a:moveTo>
                <a:lnTo>
                  <a:pt x="564521" y="0"/>
                </a:lnTo>
                <a:lnTo>
                  <a:pt x="564521" y="638862"/>
                </a:lnTo>
                <a:lnTo>
                  <a:pt x="0" y="6388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7" name="TextBox 7"/>
          <p:cNvSpPr txBox="1"/>
          <p:nvPr/>
        </p:nvSpPr>
        <p:spPr>
          <a:xfrm>
            <a:off x="5333976" y="4178125"/>
            <a:ext cx="4591569" cy="4476750"/>
          </a:xfrm>
          <a:prstGeom prst="rect">
            <a:avLst/>
          </a:prstGeom>
        </p:spPr>
        <p:txBody>
          <a:bodyPr lIns="0" tIns="0" rIns="0" bIns="0" rtlCol="0" anchor="t">
            <a:spAutoFit/>
          </a:bodyPr>
          <a:lstStyle/>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 Influencers (Walaa Abdelrahman, Ahlam Adel).</a:t>
            </a:r>
          </a:p>
          <a:p>
            <a:pPr algn="l">
              <a:lnSpc>
                <a:spcPts val="3959"/>
              </a:lnSpc>
            </a:pPr>
            <a:endParaRPr lang="en-US" sz="3299">
              <a:solidFill>
                <a:srgbClr val="20124D"/>
              </a:solidFill>
              <a:latin typeface="Times New Roman"/>
              <a:ea typeface="Times New Roman"/>
              <a:cs typeface="Times New Roman"/>
              <a:sym typeface="Times New Roman"/>
            </a:endParaRPr>
          </a:p>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Life coaches (Dalia Zaky, Rana Elkhayat).</a:t>
            </a:r>
          </a:p>
          <a:p>
            <a:pPr algn="l">
              <a:lnSpc>
                <a:spcPts val="3959"/>
              </a:lnSpc>
            </a:pPr>
            <a:endParaRPr lang="en-US" sz="3299">
              <a:solidFill>
                <a:srgbClr val="20124D"/>
              </a:solidFill>
              <a:latin typeface="Times New Roman"/>
              <a:ea typeface="Times New Roman"/>
              <a:cs typeface="Times New Roman"/>
              <a:sym typeface="Times New Roman"/>
            </a:endParaRPr>
          </a:p>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Lawyer (Nehad Abo elkomsan).</a:t>
            </a:r>
          </a:p>
        </p:txBody>
      </p:sp>
      <p:sp>
        <p:nvSpPr>
          <p:cNvPr id="8" name="AutoShape 8"/>
          <p:cNvSpPr/>
          <p:nvPr/>
        </p:nvSpPr>
        <p:spPr>
          <a:xfrm flipV="1">
            <a:off x="5464549" y="3402367"/>
            <a:ext cx="0" cy="6492240"/>
          </a:xfrm>
          <a:prstGeom prst="line">
            <a:avLst/>
          </a:prstGeom>
          <a:ln w="38100" cap="flat">
            <a:solidFill>
              <a:srgbClr val="7A0068"/>
            </a:solidFill>
            <a:prstDash val="solid"/>
            <a:headEnd type="none" w="sm" len="sm"/>
            <a:tailEnd type="none" w="sm" len="sm"/>
          </a:ln>
        </p:spPr>
        <p:txBody>
          <a:bodyPr/>
          <a:lstStyle/>
          <a:p>
            <a:endParaRPr lang="en-EG"/>
          </a:p>
        </p:txBody>
      </p:sp>
      <p:sp>
        <p:nvSpPr>
          <p:cNvPr id="9" name="AutoShape 9"/>
          <p:cNvSpPr/>
          <p:nvPr/>
        </p:nvSpPr>
        <p:spPr>
          <a:xfrm flipV="1">
            <a:off x="10076556" y="3402367"/>
            <a:ext cx="0" cy="6492240"/>
          </a:xfrm>
          <a:prstGeom prst="line">
            <a:avLst/>
          </a:prstGeom>
          <a:ln w="38100" cap="flat">
            <a:solidFill>
              <a:srgbClr val="7A0068"/>
            </a:solidFill>
            <a:prstDash val="solid"/>
            <a:headEnd type="none" w="sm" len="sm"/>
            <a:tailEnd type="none" w="sm" len="sm"/>
          </a:ln>
        </p:spPr>
        <p:txBody>
          <a:bodyPr/>
          <a:lstStyle/>
          <a:p>
            <a:endParaRPr lang="en-EG"/>
          </a:p>
        </p:txBody>
      </p:sp>
      <p:sp>
        <p:nvSpPr>
          <p:cNvPr id="10" name="Freeform 10"/>
          <p:cNvSpPr/>
          <p:nvPr/>
        </p:nvSpPr>
        <p:spPr>
          <a:xfrm>
            <a:off x="10343049" y="3203682"/>
            <a:ext cx="683435" cy="680287"/>
          </a:xfrm>
          <a:custGeom>
            <a:avLst/>
            <a:gdLst/>
            <a:ahLst/>
            <a:cxnLst/>
            <a:rect l="l" t="t" r="r" b="b"/>
            <a:pathLst>
              <a:path w="683435" h="680287">
                <a:moveTo>
                  <a:pt x="0" y="0"/>
                </a:moveTo>
                <a:lnTo>
                  <a:pt x="683436" y="0"/>
                </a:lnTo>
                <a:lnTo>
                  <a:pt x="683436" y="680287"/>
                </a:lnTo>
                <a:lnTo>
                  <a:pt x="0" y="6802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11" name="TextBox 11"/>
          <p:cNvSpPr txBox="1"/>
          <p:nvPr/>
        </p:nvSpPr>
        <p:spPr>
          <a:xfrm>
            <a:off x="9977946" y="4673425"/>
            <a:ext cx="4591569" cy="2000250"/>
          </a:xfrm>
          <a:prstGeom prst="rect">
            <a:avLst/>
          </a:prstGeom>
        </p:spPr>
        <p:txBody>
          <a:bodyPr lIns="0" tIns="0" rIns="0" bIns="0" rtlCol="0" anchor="t">
            <a:spAutoFit/>
          </a:bodyPr>
          <a:lstStyle/>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 Start with raising awareness.</a:t>
            </a:r>
          </a:p>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End with change behavior </a:t>
            </a:r>
          </a:p>
        </p:txBody>
      </p:sp>
      <p:sp>
        <p:nvSpPr>
          <p:cNvPr id="12" name="AutoShape 12"/>
          <p:cNvSpPr/>
          <p:nvPr/>
        </p:nvSpPr>
        <p:spPr>
          <a:xfrm flipV="1">
            <a:off x="14138918" y="3402367"/>
            <a:ext cx="0" cy="6492240"/>
          </a:xfrm>
          <a:prstGeom prst="line">
            <a:avLst/>
          </a:prstGeom>
          <a:ln w="38100" cap="flat">
            <a:solidFill>
              <a:srgbClr val="7A0068"/>
            </a:solidFill>
            <a:prstDash val="solid"/>
            <a:headEnd type="none" w="sm" len="sm"/>
            <a:tailEnd type="none" w="sm" len="sm"/>
          </a:ln>
        </p:spPr>
        <p:txBody>
          <a:bodyPr/>
          <a:lstStyle/>
          <a:p>
            <a:endParaRPr lang="en-EG"/>
          </a:p>
        </p:txBody>
      </p:sp>
      <p:sp>
        <p:nvSpPr>
          <p:cNvPr id="13" name="Freeform 13"/>
          <p:cNvSpPr/>
          <p:nvPr/>
        </p:nvSpPr>
        <p:spPr>
          <a:xfrm rot="614833">
            <a:off x="14309356" y="3498125"/>
            <a:ext cx="693300" cy="693300"/>
          </a:xfrm>
          <a:custGeom>
            <a:avLst/>
            <a:gdLst/>
            <a:ahLst/>
            <a:cxnLst/>
            <a:rect l="l" t="t" r="r" b="b"/>
            <a:pathLst>
              <a:path w="693300" h="693300">
                <a:moveTo>
                  <a:pt x="0" y="0"/>
                </a:moveTo>
                <a:lnTo>
                  <a:pt x="693300" y="0"/>
                </a:lnTo>
                <a:lnTo>
                  <a:pt x="693300" y="693300"/>
                </a:lnTo>
                <a:lnTo>
                  <a:pt x="0" y="693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EG"/>
          </a:p>
        </p:txBody>
      </p:sp>
      <p:sp>
        <p:nvSpPr>
          <p:cNvPr id="14" name="TextBox 14"/>
          <p:cNvSpPr txBox="1"/>
          <p:nvPr/>
        </p:nvSpPr>
        <p:spPr>
          <a:xfrm>
            <a:off x="0" y="4425775"/>
            <a:ext cx="5089103" cy="4476750"/>
          </a:xfrm>
          <a:prstGeom prst="rect">
            <a:avLst/>
          </a:prstGeom>
        </p:spPr>
        <p:txBody>
          <a:bodyPr lIns="0" tIns="0" rIns="0" bIns="0" rtlCol="0" anchor="t">
            <a:spAutoFit/>
          </a:bodyPr>
          <a:lstStyle/>
          <a:p>
            <a:pPr marL="712467" lvl="1" indent="-356233" algn="l">
              <a:lnSpc>
                <a:spcPts val="3959"/>
              </a:lnSpc>
              <a:buFont typeface="Arial"/>
              <a:buChar char="•"/>
            </a:pPr>
            <a:r>
              <a:rPr lang="en-US" sz="3299">
                <a:solidFill>
                  <a:srgbClr val="20124D"/>
                </a:solidFill>
                <a:latin typeface="Times New Roman"/>
                <a:ea typeface="Times New Roman"/>
                <a:cs typeface="Times New Roman"/>
                <a:sym typeface="Times New Roman"/>
              </a:rPr>
              <a:t>Story techniques used to provoke emotions.</a:t>
            </a:r>
          </a:p>
          <a:p>
            <a:pPr algn="l">
              <a:lnSpc>
                <a:spcPts val="3959"/>
              </a:lnSpc>
            </a:pPr>
            <a:endParaRPr lang="en-US" sz="3299">
              <a:solidFill>
                <a:srgbClr val="20124D"/>
              </a:solidFill>
              <a:latin typeface="Times New Roman"/>
              <a:ea typeface="Times New Roman"/>
              <a:cs typeface="Times New Roman"/>
              <a:sym typeface="Times New Roman"/>
            </a:endParaRPr>
          </a:p>
          <a:p>
            <a:pPr marL="712467" lvl="1" indent="-356233" algn="l">
              <a:lnSpc>
                <a:spcPts val="3959"/>
              </a:lnSpc>
              <a:buFont typeface="Arial"/>
              <a:buChar char="•"/>
            </a:pPr>
            <a:r>
              <a:rPr lang="en-US" sz="3299">
                <a:solidFill>
                  <a:srgbClr val="20124D"/>
                </a:solidFill>
                <a:latin typeface="Times New Roman"/>
                <a:ea typeface="Times New Roman"/>
                <a:cs typeface="Times New Roman"/>
                <a:sym typeface="Times New Roman"/>
              </a:rPr>
              <a:t>PR coverage of the issue</a:t>
            </a:r>
          </a:p>
          <a:p>
            <a:pPr algn="l">
              <a:lnSpc>
                <a:spcPts val="3959"/>
              </a:lnSpc>
            </a:pPr>
            <a:r>
              <a:rPr lang="en-US" sz="3299">
                <a:solidFill>
                  <a:srgbClr val="20124D"/>
                </a:solidFill>
                <a:latin typeface="Times New Roman"/>
                <a:ea typeface="Times New Roman"/>
                <a:cs typeface="Times New Roman"/>
                <a:sym typeface="Times New Roman"/>
              </a:rPr>
              <a:t> </a:t>
            </a:r>
          </a:p>
          <a:p>
            <a:pPr marL="712467" lvl="1" indent="-356233" algn="l">
              <a:lnSpc>
                <a:spcPts val="3959"/>
              </a:lnSpc>
              <a:buFont typeface="Arial"/>
              <a:buChar char="•"/>
            </a:pPr>
            <a:r>
              <a:rPr lang="en-US" sz="3299">
                <a:solidFill>
                  <a:srgbClr val="20124D"/>
                </a:solidFill>
                <a:latin typeface="Times New Roman"/>
                <a:ea typeface="Times New Roman"/>
                <a:cs typeface="Times New Roman"/>
                <a:sym typeface="Times New Roman"/>
              </a:rPr>
              <a:t>Media campaign coverage of events</a:t>
            </a:r>
          </a:p>
          <a:p>
            <a:pPr algn="l">
              <a:lnSpc>
                <a:spcPts val="3959"/>
              </a:lnSpc>
            </a:pPr>
            <a:endParaRPr lang="en-US" sz="3299">
              <a:solidFill>
                <a:srgbClr val="20124D"/>
              </a:solidFill>
              <a:latin typeface="Times New Roman"/>
              <a:ea typeface="Times New Roman"/>
              <a:cs typeface="Times New Roman"/>
              <a:sym typeface="Times New Roman"/>
            </a:endParaRPr>
          </a:p>
          <a:p>
            <a:pPr algn="l">
              <a:lnSpc>
                <a:spcPts val="3959"/>
              </a:lnSpc>
            </a:pPr>
            <a:endParaRPr lang="en-US" sz="3299">
              <a:solidFill>
                <a:srgbClr val="20124D"/>
              </a:solidFill>
              <a:latin typeface="Times New Roman"/>
              <a:ea typeface="Times New Roman"/>
              <a:cs typeface="Times New Roman"/>
              <a:sym typeface="Times New Roman"/>
            </a:endParaRPr>
          </a:p>
        </p:txBody>
      </p:sp>
      <p:sp>
        <p:nvSpPr>
          <p:cNvPr id="15" name="TextBox 15"/>
          <p:cNvSpPr txBox="1"/>
          <p:nvPr/>
        </p:nvSpPr>
        <p:spPr>
          <a:xfrm>
            <a:off x="1283775" y="3016100"/>
            <a:ext cx="3196976" cy="828675"/>
          </a:xfrm>
          <a:prstGeom prst="rect">
            <a:avLst/>
          </a:prstGeom>
        </p:spPr>
        <p:txBody>
          <a:bodyPr lIns="0" tIns="0" rIns="0" bIns="0" rtlCol="0" anchor="t">
            <a:spAutoFit/>
          </a:bodyPr>
          <a:lstStyle/>
          <a:p>
            <a:pPr algn="ctr">
              <a:lnSpc>
                <a:spcPts val="6359"/>
              </a:lnSpc>
              <a:spcBef>
                <a:spcPct val="0"/>
              </a:spcBef>
            </a:pPr>
            <a:r>
              <a:rPr lang="en-US" sz="5299" b="1">
                <a:solidFill>
                  <a:srgbClr val="7A0068"/>
                </a:solidFill>
                <a:latin typeface="Times New Roman Bold"/>
                <a:ea typeface="Times New Roman Bold"/>
                <a:cs typeface="Times New Roman Bold"/>
                <a:sym typeface="Times New Roman Bold"/>
              </a:rPr>
              <a:t>Promotion </a:t>
            </a:r>
          </a:p>
        </p:txBody>
      </p:sp>
      <p:sp>
        <p:nvSpPr>
          <p:cNvPr id="16" name="TextBox 16"/>
          <p:cNvSpPr txBox="1"/>
          <p:nvPr/>
        </p:nvSpPr>
        <p:spPr>
          <a:xfrm>
            <a:off x="6259396" y="3055294"/>
            <a:ext cx="3196976" cy="828675"/>
          </a:xfrm>
          <a:prstGeom prst="rect">
            <a:avLst/>
          </a:prstGeom>
        </p:spPr>
        <p:txBody>
          <a:bodyPr lIns="0" tIns="0" rIns="0" bIns="0" rtlCol="0" anchor="t">
            <a:spAutoFit/>
          </a:bodyPr>
          <a:lstStyle/>
          <a:p>
            <a:pPr algn="ctr">
              <a:lnSpc>
                <a:spcPts val="6359"/>
              </a:lnSpc>
              <a:spcBef>
                <a:spcPct val="0"/>
              </a:spcBef>
            </a:pPr>
            <a:r>
              <a:rPr lang="en-US" sz="5299" b="1">
                <a:solidFill>
                  <a:srgbClr val="7A0068"/>
                </a:solidFill>
                <a:latin typeface="Times New Roman Bold"/>
                <a:ea typeface="Times New Roman Bold"/>
                <a:cs typeface="Times New Roman Bold"/>
                <a:sym typeface="Times New Roman Bold"/>
              </a:rPr>
              <a:t>People</a:t>
            </a:r>
          </a:p>
        </p:txBody>
      </p:sp>
      <p:sp>
        <p:nvSpPr>
          <p:cNvPr id="17" name="TextBox 17"/>
          <p:cNvSpPr txBox="1"/>
          <p:nvPr/>
        </p:nvSpPr>
        <p:spPr>
          <a:xfrm>
            <a:off x="10675242" y="3115201"/>
            <a:ext cx="3196976" cy="828675"/>
          </a:xfrm>
          <a:prstGeom prst="rect">
            <a:avLst/>
          </a:prstGeom>
        </p:spPr>
        <p:txBody>
          <a:bodyPr lIns="0" tIns="0" rIns="0" bIns="0" rtlCol="0" anchor="t">
            <a:spAutoFit/>
          </a:bodyPr>
          <a:lstStyle/>
          <a:p>
            <a:pPr algn="ctr">
              <a:lnSpc>
                <a:spcPts val="6359"/>
              </a:lnSpc>
              <a:spcBef>
                <a:spcPct val="0"/>
              </a:spcBef>
            </a:pPr>
            <a:r>
              <a:rPr lang="en-US" sz="5299" b="1">
                <a:solidFill>
                  <a:srgbClr val="7A0068"/>
                </a:solidFill>
                <a:latin typeface="Times New Roman Bold"/>
                <a:ea typeface="Times New Roman Bold"/>
                <a:cs typeface="Times New Roman Bold"/>
                <a:sym typeface="Times New Roman Bold"/>
              </a:rPr>
              <a:t>Process</a:t>
            </a:r>
          </a:p>
        </p:txBody>
      </p:sp>
      <p:sp>
        <p:nvSpPr>
          <p:cNvPr id="18" name="TextBox 18"/>
          <p:cNvSpPr txBox="1"/>
          <p:nvPr/>
        </p:nvSpPr>
        <p:spPr>
          <a:xfrm>
            <a:off x="15024743" y="3025625"/>
            <a:ext cx="2681505" cy="1514475"/>
          </a:xfrm>
          <a:prstGeom prst="rect">
            <a:avLst/>
          </a:prstGeom>
        </p:spPr>
        <p:txBody>
          <a:bodyPr lIns="0" tIns="0" rIns="0" bIns="0" rtlCol="0" anchor="t">
            <a:spAutoFit/>
          </a:bodyPr>
          <a:lstStyle/>
          <a:p>
            <a:pPr algn="just">
              <a:lnSpc>
                <a:spcPts val="5879"/>
              </a:lnSpc>
            </a:pPr>
            <a:r>
              <a:rPr lang="en-US" sz="4899" b="1">
                <a:solidFill>
                  <a:srgbClr val="7A0068"/>
                </a:solidFill>
                <a:latin typeface="Times New Roman Bold"/>
                <a:ea typeface="Times New Roman Bold"/>
                <a:cs typeface="Times New Roman Bold"/>
                <a:sym typeface="Times New Roman Bold"/>
              </a:rPr>
              <a:t>Physical</a:t>
            </a:r>
          </a:p>
          <a:p>
            <a:pPr algn="l">
              <a:lnSpc>
                <a:spcPts val="5879"/>
              </a:lnSpc>
              <a:spcBef>
                <a:spcPct val="0"/>
              </a:spcBef>
            </a:pPr>
            <a:r>
              <a:rPr lang="en-US" sz="4899" b="1">
                <a:solidFill>
                  <a:srgbClr val="7A0068"/>
                </a:solidFill>
                <a:latin typeface="Times New Roman Bold"/>
                <a:ea typeface="Times New Roman Bold"/>
                <a:cs typeface="Times New Roman Bold"/>
                <a:sym typeface="Times New Roman Bold"/>
              </a:rPr>
              <a:t> Evidence</a:t>
            </a:r>
          </a:p>
        </p:txBody>
      </p:sp>
      <p:sp>
        <p:nvSpPr>
          <p:cNvPr id="19" name="TextBox 19"/>
          <p:cNvSpPr txBox="1"/>
          <p:nvPr/>
        </p:nvSpPr>
        <p:spPr>
          <a:xfrm>
            <a:off x="14045216" y="5124450"/>
            <a:ext cx="4591569" cy="1009650"/>
          </a:xfrm>
          <a:prstGeom prst="rect">
            <a:avLst/>
          </a:prstGeom>
        </p:spPr>
        <p:txBody>
          <a:bodyPr lIns="0" tIns="0" rIns="0" bIns="0" rtlCol="0" anchor="t">
            <a:spAutoFit/>
          </a:bodyPr>
          <a:lstStyle/>
          <a:p>
            <a:pPr marL="712468" lvl="1" indent="-356234" algn="l">
              <a:lnSpc>
                <a:spcPts val="3959"/>
              </a:lnSpc>
              <a:buFont typeface="Arial"/>
              <a:buChar char="•"/>
            </a:pPr>
            <a:r>
              <a:rPr lang="en-US" sz="3299">
                <a:solidFill>
                  <a:srgbClr val="20124D"/>
                </a:solidFill>
                <a:latin typeface="Times New Roman"/>
                <a:ea typeface="Times New Roman"/>
                <a:cs typeface="Times New Roman"/>
                <a:sym typeface="Times New Roman"/>
              </a:rPr>
              <a:t> Consistency in branding content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090893" y="1461000"/>
            <a:ext cx="4262493" cy="7365000"/>
          </a:xfrm>
          <a:custGeom>
            <a:avLst/>
            <a:gdLst/>
            <a:ahLst/>
            <a:cxnLst/>
            <a:rect l="l" t="t" r="r" b="b"/>
            <a:pathLst>
              <a:path w="4262493" h="7365000">
                <a:moveTo>
                  <a:pt x="0" y="0"/>
                </a:moveTo>
                <a:lnTo>
                  <a:pt x="4262493" y="0"/>
                </a:lnTo>
                <a:lnTo>
                  <a:pt x="4262493" y="7365000"/>
                </a:lnTo>
                <a:lnTo>
                  <a:pt x="0" y="7365000"/>
                </a:lnTo>
                <a:lnTo>
                  <a:pt x="0" y="0"/>
                </a:lnTo>
                <a:close/>
              </a:path>
            </a:pathLst>
          </a:custGeom>
          <a:blipFill>
            <a:blip r:embed="rId3"/>
            <a:stretch>
              <a:fillRect/>
            </a:stretch>
          </a:blipFill>
        </p:spPr>
        <p:txBody>
          <a:bodyPr/>
          <a:lstStyle/>
          <a:p>
            <a:endParaRPr lang="en-EG"/>
          </a:p>
        </p:txBody>
      </p:sp>
      <p:sp>
        <p:nvSpPr>
          <p:cNvPr id="3" name="Freeform 3"/>
          <p:cNvSpPr/>
          <p:nvPr/>
        </p:nvSpPr>
        <p:spPr>
          <a:xfrm>
            <a:off x="6098329" y="1461000"/>
            <a:ext cx="4579288" cy="7365000"/>
          </a:xfrm>
          <a:custGeom>
            <a:avLst/>
            <a:gdLst/>
            <a:ahLst/>
            <a:cxnLst/>
            <a:rect l="l" t="t" r="r" b="b"/>
            <a:pathLst>
              <a:path w="4579288" h="7365000">
                <a:moveTo>
                  <a:pt x="0" y="0"/>
                </a:moveTo>
                <a:lnTo>
                  <a:pt x="4579288" y="0"/>
                </a:lnTo>
                <a:lnTo>
                  <a:pt x="4579288" y="7365000"/>
                </a:lnTo>
                <a:lnTo>
                  <a:pt x="0" y="7365000"/>
                </a:lnTo>
                <a:lnTo>
                  <a:pt x="0" y="0"/>
                </a:lnTo>
                <a:close/>
              </a:path>
            </a:pathLst>
          </a:custGeom>
          <a:blipFill>
            <a:blip r:embed="rId4"/>
            <a:stretch>
              <a:fillRect l="-13703" r="-11745"/>
            </a:stretch>
          </a:blipFill>
        </p:spPr>
        <p:txBody>
          <a:bodyPr/>
          <a:lstStyle/>
          <a:p>
            <a:endParaRPr lang="en-EG"/>
          </a:p>
        </p:txBody>
      </p:sp>
      <p:sp>
        <p:nvSpPr>
          <p:cNvPr id="4" name="Freeform 4"/>
          <p:cNvSpPr/>
          <p:nvPr/>
        </p:nvSpPr>
        <p:spPr>
          <a:xfrm>
            <a:off x="11017958" y="1461000"/>
            <a:ext cx="5687436" cy="7365000"/>
          </a:xfrm>
          <a:custGeom>
            <a:avLst/>
            <a:gdLst/>
            <a:ahLst/>
            <a:cxnLst/>
            <a:rect l="l" t="t" r="r" b="b"/>
            <a:pathLst>
              <a:path w="5687436" h="7365000">
                <a:moveTo>
                  <a:pt x="0" y="0"/>
                </a:moveTo>
                <a:lnTo>
                  <a:pt x="5687436" y="0"/>
                </a:lnTo>
                <a:lnTo>
                  <a:pt x="5687436" y="7365000"/>
                </a:lnTo>
                <a:lnTo>
                  <a:pt x="0" y="7365000"/>
                </a:lnTo>
                <a:lnTo>
                  <a:pt x="0" y="0"/>
                </a:lnTo>
                <a:close/>
              </a:path>
            </a:pathLst>
          </a:custGeom>
          <a:blipFill>
            <a:blip r:embed="rId5"/>
            <a:stretch>
              <a:fillRect l="-7709" r="-4951"/>
            </a:stretch>
          </a:blipFill>
        </p:spPr>
        <p:txBody>
          <a:bodyPr/>
          <a:lstStyle/>
          <a:p>
            <a:endParaRPr lang="en-EG"/>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
        <p:cNvGrpSpPr/>
        <p:nvPr/>
      </p:nvGrpSpPr>
      <p:grpSpPr>
        <a:xfrm>
          <a:off x="0" y="0"/>
          <a:ext cx="0" cy="0"/>
          <a:chOff x="0" y="0"/>
          <a:chExt cx="0" cy="0"/>
        </a:xfrm>
      </p:grpSpPr>
      <p:sp>
        <p:nvSpPr>
          <p:cNvPr id="2" name="Freeform 2"/>
          <p:cNvSpPr/>
          <p:nvPr/>
        </p:nvSpPr>
        <p:spPr>
          <a:xfrm>
            <a:off x="1717706" y="-730250"/>
            <a:ext cx="2398014" cy="2191138"/>
          </a:xfrm>
          <a:custGeom>
            <a:avLst/>
            <a:gdLst/>
            <a:ahLst/>
            <a:cxnLst/>
            <a:rect l="l" t="t" r="r" b="b"/>
            <a:pathLst>
              <a:path w="2398014" h="2191138">
                <a:moveTo>
                  <a:pt x="0" y="0"/>
                </a:moveTo>
                <a:lnTo>
                  <a:pt x="2398014" y="0"/>
                </a:lnTo>
                <a:lnTo>
                  <a:pt x="2398014" y="2191138"/>
                </a:lnTo>
                <a:lnTo>
                  <a:pt x="0" y="2191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G"/>
          </a:p>
        </p:txBody>
      </p:sp>
      <p:sp>
        <p:nvSpPr>
          <p:cNvPr id="3" name="Freeform 3"/>
          <p:cNvSpPr/>
          <p:nvPr/>
        </p:nvSpPr>
        <p:spPr>
          <a:xfrm>
            <a:off x="-704530" y="-835484"/>
            <a:ext cx="3754552" cy="3962945"/>
          </a:xfrm>
          <a:custGeom>
            <a:avLst/>
            <a:gdLst/>
            <a:ahLst/>
            <a:cxnLst/>
            <a:rect l="l" t="t" r="r" b="b"/>
            <a:pathLst>
              <a:path w="3754552" h="3962945">
                <a:moveTo>
                  <a:pt x="0" y="0"/>
                </a:moveTo>
                <a:lnTo>
                  <a:pt x="3754552" y="0"/>
                </a:lnTo>
                <a:lnTo>
                  <a:pt x="3754552" y="3962944"/>
                </a:lnTo>
                <a:lnTo>
                  <a:pt x="0" y="3962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G"/>
          </a:p>
        </p:txBody>
      </p:sp>
      <p:sp>
        <p:nvSpPr>
          <p:cNvPr id="4" name="Freeform 4"/>
          <p:cNvSpPr/>
          <p:nvPr/>
        </p:nvSpPr>
        <p:spPr>
          <a:xfrm>
            <a:off x="1717708" y="117792"/>
            <a:ext cx="806172" cy="811398"/>
          </a:xfrm>
          <a:custGeom>
            <a:avLst/>
            <a:gdLst/>
            <a:ahLst/>
            <a:cxnLst/>
            <a:rect l="l" t="t" r="r" b="b"/>
            <a:pathLst>
              <a:path w="806172" h="811398">
                <a:moveTo>
                  <a:pt x="0" y="0"/>
                </a:moveTo>
                <a:lnTo>
                  <a:pt x="806172" y="0"/>
                </a:lnTo>
                <a:lnTo>
                  <a:pt x="806172" y="811398"/>
                </a:lnTo>
                <a:lnTo>
                  <a:pt x="0" y="811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G"/>
          </a:p>
        </p:txBody>
      </p:sp>
      <p:sp>
        <p:nvSpPr>
          <p:cNvPr id="5" name="Freeform 5"/>
          <p:cNvSpPr/>
          <p:nvPr/>
        </p:nvSpPr>
        <p:spPr>
          <a:xfrm>
            <a:off x="12829376" y="-344300"/>
            <a:ext cx="5458624" cy="2143500"/>
          </a:xfrm>
          <a:custGeom>
            <a:avLst/>
            <a:gdLst/>
            <a:ahLst/>
            <a:cxnLst/>
            <a:rect l="l" t="t" r="r" b="b"/>
            <a:pathLst>
              <a:path w="5458624" h="2143500">
                <a:moveTo>
                  <a:pt x="0" y="0"/>
                </a:moveTo>
                <a:lnTo>
                  <a:pt x="5458624" y="0"/>
                </a:lnTo>
                <a:lnTo>
                  <a:pt x="5458624" y="2143500"/>
                </a:lnTo>
                <a:lnTo>
                  <a:pt x="0" y="21435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G"/>
          </a:p>
        </p:txBody>
      </p:sp>
      <p:sp>
        <p:nvSpPr>
          <p:cNvPr id="6" name="Freeform 6"/>
          <p:cNvSpPr/>
          <p:nvPr/>
        </p:nvSpPr>
        <p:spPr>
          <a:xfrm>
            <a:off x="277810" y="1080000"/>
            <a:ext cx="554842" cy="562598"/>
          </a:xfrm>
          <a:custGeom>
            <a:avLst/>
            <a:gdLst/>
            <a:ahLst/>
            <a:cxnLst/>
            <a:rect l="l" t="t" r="r" b="b"/>
            <a:pathLst>
              <a:path w="554842" h="562598">
                <a:moveTo>
                  <a:pt x="0" y="0"/>
                </a:moveTo>
                <a:lnTo>
                  <a:pt x="554842" y="0"/>
                </a:lnTo>
                <a:lnTo>
                  <a:pt x="554842" y="562598"/>
                </a:lnTo>
                <a:lnTo>
                  <a:pt x="0" y="562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G"/>
          </a:p>
        </p:txBody>
      </p:sp>
      <p:sp>
        <p:nvSpPr>
          <p:cNvPr id="7" name="Freeform 7"/>
          <p:cNvSpPr/>
          <p:nvPr/>
        </p:nvSpPr>
        <p:spPr>
          <a:xfrm>
            <a:off x="2120794" y="1642598"/>
            <a:ext cx="14152629" cy="8423744"/>
          </a:xfrm>
          <a:custGeom>
            <a:avLst/>
            <a:gdLst/>
            <a:ahLst/>
            <a:cxnLst/>
            <a:rect l="l" t="t" r="r" b="b"/>
            <a:pathLst>
              <a:path w="14152629" h="8423744">
                <a:moveTo>
                  <a:pt x="0" y="0"/>
                </a:moveTo>
                <a:lnTo>
                  <a:pt x="14152629" y="0"/>
                </a:lnTo>
                <a:lnTo>
                  <a:pt x="14152629" y="8423744"/>
                </a:lnTo>
                <a:lnTo>
                  <a:pt x="0" y="8423744"/>
                </a:lnTo>
                <a:lnTo>
                  <a:pt x="0" y="0"/>
                </a:lnTo>
                <a:close/>
              </a:path>
            </a:pathLst>
          </a:custGeom>
          <a:blipFill>
            <a:blip r:embed="rId13"/>
            <a:stretch>
              <a:fillRect t="-4023" b="-10642"/>
            </a:stretch>
          </a:blipFill>
        </p:spPr>
        <p:txBody>
          <a:bodyPr/>
          <a:lstStyle/>
          <a:p>
            <a:endParaRPr lang="en-EG"/>
          </a:p>
        </p:txBody>
      </p:sp>
      <p:sp>
        <p:nvSpPr>
          <p:cNvPr id="8" name="TextBox 8"/>
          <p:cNvSpPr txBox="1"/>
          <p:nvPr/>
        </p:nvSpPr>
        <p:spPr>
          <a:xfrm>
            <a:off x="1531425" y="352928"/>
            <a:ext cx="15225150" cy="1123950"/>
          </a:xfrm>
          <a:prstGeom prst="rect">
            <a:avLst/>
          </a:prstGeom>
        </p:spPr>
        <p:txBody>
          <a:bodyPr lIns="0" tIns="0" rIns="0" bIns="0" rtlCol="0" anchor="t">
            <a:spAutoFit/>
          </a:bodyPr>
          <a:lstStyle/>
          <a:p>
            <a:pPr algn="ctr">
              <a:lnSpc>
                <a:spcPts val="8640"/>
              </a:lnSpc>
            </a:pPr>
            <a:r>
              <a:rPr lang="en-US" sz="7200" b="1">
                <a:solidFill>
                  <a:srgbClr val="DA4360"/>
                </a:solidFill>
                <a:latin typeface="Arimo Bold"/>
                <a:ea typeface="Arimo Bold"/>
                <a:cs typeface="Arimo Bold"/>
                <a:sym typeface="Arimo Bold"/>
              </a:rPr>
              <a:t>Swot Analysis </a:t>
            </a:r>
          </a:p>
        </p:txBody>
      </p:sp>
      <p:graphicFrame>
        <p:nvGraphicFramePr>
          <p:cNvPr id="9" name="Table 9"/>
          <p:cNvGraphicFramePr>
            <a:graphicFrameLocks noGrp="1"/>
          </p:cNvGraphicFramePr>
          <p:nvPr/>
        </p:nvGraphicFramePr>
        <p:xfrm>
          <a:off x="2120794" y="1642598"/>
          <a:ext cx="14152629" cy="8423744"/>
        </p:xfrm>
        <a:graphic>
          <a:graphicData uri="http://schemas.openxmlformats.org/drawingml/2006/table">
            <a:tbl>
              <a:tblPr/>
              <a:tblGrid>
                <a:gridCol w="7076315">
                  <a:extLst>
                    <a:ext uri="{9D8B030D-6E8A-4147-A177-3AD203B41FA5}">
                      <a16:colId xmlns:a16="http://schemas.microsoft.com/office/drawing/2014/main" val="20000"/>
                    </a:ext>
                  </a:extLst>
                </a:gridCol>
                <a:gridCol w="7076315">
                  <a:extLst>
                    <a:ext uri="{9D8B030D-6E8A-4147-A177-3AD203B41FA5}">
                      <a16:colId xmlns:a16="http://schemas.microsoft.com/office/drawing/2014/main" val="20001"/>
                    </a:ext>
                  </a:extLst>
                </a:gridCol>
              </a:tblGrid>
              <a:tr h="814630">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09114">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1577</Words>
  <Application>Microsoft Macintosh PowerPoint</Application>
  <PresentationFormat>Custom</PresentationFormat>
  <Paragraphs>393</Paragraphs>
  <Slides>53</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Calibri</vt:lpstr>
      <vt:lpstr>Times New Roman Bold</vt:lpstr>
      <vt:lpstr>Arimo</vt:lpstr>
      <vt:lpstr>Arimo Bold</vt:lpstr>
      <vt:lpstr>Arial</vt:lpstr>
      <vt:lpstr>Poppins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Violence Against Women Awareness Day by Slidesgo.pptx</dc:title>
  <cp:lastModifiedBy>hanin230756</cp:lastModifiedBy>
  <cp:revision>1</cp:revision>
  <dcterms:created xsi:type="dcterms:W3CDTF">2006-08-16T00:00:00Z</dcterms:created>
  <dcterms:modified xsi:type="dcterms:W3CDTF">2026-03-15T19:57:45Z</dcterms:modified>
  <dc:identifier>DAG6v6PRiE0</dc:identifier>
</cp:coreProperties>
</file>