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Arimo" panose="020B0604020202020204" pitchFamily="34" charset="0"/>
      <p:regular r:id="rId42"/>
    </p:embeddedFont>
    <p:embeddedFont>
      <p:font typeface="Bernoru" pitchFamily="2" charset="77"/>
      <p:regular r:id="rId43"/>
      <p:bold r:id="rId44"/>
    </p:embeddedFont>
    <p:embeddedFont>
      <p:font typeface="Coco Gothic" pitchFamily="2" charset="0"/>
      <p:regular r:id="rId45"/>
    </p:embeddedFont>
    <p:embeddedFont>
      <p:font typeface="DM Sans" pitchFamily="2" charset="77"/>
      <p:regular r:id="rId46"/>
      <p:bold r:id="rId47"/>
    </p:embeddedFont>
    <p:embeddedFont>
      <p:font typeface="Futura Display" panose="020B0602020204020303" pitchFamily="34" charset="-79"/>
      <p:regular r:id="rId48"/>
    </p:embeddedFont>
    <p:embeddedFont>
      <p:font typeface="League Gothic" pitchFamily="2" charset="77"/>
      <p:regular r:id="rId49"/>
    </p:embeddedFont>
    <p:embeddedFont>
      <p:font typeface="Times New Roman Bold" panose="02020803070505020304" pitchFamily="18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0" autoAdjust="0"/>
  </p:normalViewPr>
  <p:slideViewPr>
    <p:cSldViewPr>
      <p:cViewPr varScale="1">
        <p:scale>
          <a:sx n="76" d="100"/>
          <a:sy n="76" d="100"/>
        </p:scale>
        <p:origin x="5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419" y="2510688"/>
            <a:ext cx="10373259" cy="431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2"/>
              </a:lnSpc>
            </a:pPr>
            <a:r>
              <a:rPr lang="en-US" sz="8919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The Impact of Advertising on </a:t>
            </a:r>
          </a:p>
          <a:p>
            <a:pPr algn="ctr">
              <a:lnSpc>
                <a:spcPts val="8562"/>
              </a:lnSpc>
            </a:pPr>
            <a:r>
              <a:rPr lang="en-US" sz="8919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Subconscious</a:t>
            </a:r>
          </a:p>
          <a:p>
            <a:pPr algn="ctr">
              <a:lnSpc>
                <a:spcPts val="7890"/>
              </a:lnSpc>
            </a:pPr>
            <a:r>
              <a:rPr lang="en-US" sz="8219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in term: Buying behavior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00667" y="7798652"/>
            <a:ext cx="8542200" cy="1784759"/>
            <a:chOff x="0" y="0"/>
            <a:chExt cx="11389600" cy="2379679"/>
          </a:xfrm>
        </p:grpSpPr>
        <p:sp>
          <p:nvSpPr>
            <p:cNvPr id="4" name="Freeform 4"/>
            <p:cNvSpPr/>
            <p:nvPr/>
          </p:nvSpPr>
          <p:spPr>
            <a:xfrm>
              <a:off x="101600" y="164250"/>
              <a:ext cx="11186414" cy="2051272"/>
            </a:xfrm>
            <a:custGeom>
              <a:avLst/>
              <a:gdLst/>
              <a:ahLst/>
              <a:cxnLst/>
              <a:rect l="l" t="t" r="r" b="b"/>
              <a:pathLst>
                <a:path w="11186414" h="2051272">
                  <a:moveTo>
                    <a:pt x="0" y="0"/>
                  </a:moveTo>
                  <a:lnTo>
                    <a:pt x="11186414" y="0"/>
                  </a:lnTo>
                  <a:lnTo>
                    <a:pt x="11186414" y="2051272"/>
                  </a:lnTo>
                  <a:lnTo>
                    <a:pt x="0" y="20512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389614" cy="2379736"/>
            </a:xfrm>
            <a:custGeom>
              <a:avLst/>
              <a:gdLst/>
              <a:ahLst/>
              <a:cxnLst/>
              <a:rect l="l" t="t" r="r" b="b"/>
              <a:pathLst>
                <a:path w="11389614" h="2379736">
                  <a:moveTo>
                    <a:pt x="101600" y="0"/>
                  </a:moveTo>
                  <a:lnTo>
                    <a:pt x="11288014" y="0"/>
                  </a:lnTo>
                  <a:cubicBezTo>
                    <a:pt x="11344148" y="0"/>
                    <a:pt x="11389614" y="73502"/>
                    <a:pt x="11389614" y="164250"/>
                  </a:cubicBezTo>
                  <a:lnTo>
                    <a:pt x="11389614" y="2215522"/>
                  </a:lnTo>
                  <a:cubicBezTo>
                    <a:pt x="11389614" y="2306269"/>
                    <a:pt x="11344148" y="2379736"/>
                    <a:pt x="11288014" y="2379736"/>
                  </a:cubicBezTo>
                  <a:lnTo>
                    <a:pt x="101600" y="2379736"/>
                  </a:lnTo>
                  <a:cubicBezTo>
                    <a:pt x="45466" y="2379736"/>
                    <a:pt x="0" y="2306269"/>
                    <a:pt x="0" y="2215522"/>
                  </a:cubicBezTo>
                  <a:lnTo>
                    <a:pt x="0" y="164250"/>
                  </a:lnTo>
                  <a:cubicBezTo>
                    <a:pt x="0" y="73502"/>
                    <a:pt x="45466" y="0"/>
                    <a:pt x="101600" y="0"/>
                  </a:cubicBezTo>
                  <a:moveTo>
                    <a:pt x="101600" y="328499"/>
                  </a:moveTo>
                  <a:lnTo>
                    <a:pt x="101600" y="164250"/>
                  </a:lnTo>
                  <a:lnTo>
                    <a:pt x="203200" y="164250"/>
                  </a:lnTo>
                  <a:lnTo>
                    <a:pt x="203200" y="2215522"/>
                  </a:lnTo>
                  <a:lnTo>
                    <a:pt x="101600" y="2215522"/>
                  </a:lnTo>
                  <a:lnTo>
                    <a:pt x="101600" y="2051272"/>
                  </a:lnTo>
                  <a:lnTo>
                    <a:pt x="11288014" y="2051272"/>
                  </a:lnTo>
                  <a:lnTo>
                    <a:pt x="11288014" y="2215522"/>
                  </a:lnTo>
                  <a:lnTo>
                    <a:pt x="11186414" y="2215522"/>
                  </a:lnTo>
                  <a:lnTo>
                    <a:pt x="11186414" y="164250"/>
                  </a:lnTo>
                  <a:lnTo>
                    <a:pt x="11288014" y="164250"/>
                  </a:lnTo>
                  <a:lnTo>
                    <a:pt x="11288014" y="328499"/>
                  </a:lnTo>
                  <a:lnTo>
                    <a:pt x="101600" y="328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1389600" cy="239872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4079"/>
                </a:lnSpc>
              </a:pPr>
              <a:r>
                <a:rPr lang="en-US" sz="3399" b="1" dirty="0">
                  <a:solidFill>
                    <a:srgbClr val="DB0D1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Maya Mahmoud 235127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 dirty="0">
                  <a:solidFill>
                    <a:srgbClr val="DB0D1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Hanin Osama 230756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 dirty="0">
                  <a:solidFill>
                    <a:srgbClr val="DB0D14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Areej Mokhtar 228965 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6262813" y="4275804"/>
            <a:ext cx="1346314" cy="1507976"/>
          </a:xfrm>
          <a:custGeom>
            <a:avLst/>
            <a:gdLst/>
            <a:ahLst/>
            <a:cxnLst/>
            <a:rect l="l" t="t" r="r" b="b"/>
            <a:pathLst>
              <a:path w="1346314" h="1507976">
                <a:moveTo>
                  <a:pt x="0" y="0"/>
                </a:moveTo>
                <a:lnTo>
                  <a:pt x="1346314" y="0"/>
                </a:lnTo>
                <a:lnTo>
                  <a:pt x="1346314" y="1507976"/>
                </a:lnTo>
                <a:lnTo>
                  <a:pt x="0" y="1507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8" name="Freeform 8"/>
          <p:cNvSpPr/>
          <p:nvPr/>
        </p:nvSpPr>
        <p:spPr>
          <a:xfrm>
            <a:off x="10158100" y="5029792"/>
            <a:ext cx="1115155" cy="1115155"/>
          </a:xfrm>
          <a:custGeom>
            <a:avLst/>
            <a:gdLst/>
            <a:ahLst/>
            <a:cxnLst/>
            <a:rect l="l" t="t" r="r" b="b"/>
            <a:pathLst>
              <a:path w="1115155" h="1115155">
                <a:moveTo>
                  <a:pt x="0" y="0"/>
                </a:moveTo>
                <a:lnTo>
                  <a:pt x="1115155" y="0"/>
                </a:lnTo>
                <a:lnTo>
                  <a:pt x="1115155" y="1115155"/>
                </a:lnTo>
                <a:lnTo>
                  <a:pt x="0" y="11151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9" name="Freeform 9"/>
          <p:cNvSpPr/>
          <p:nvPr/>
        </p:nvSpPr>
        <p:spPr>
          <a:xfrm>
            <a:off x="12124912" y="3144956"/>
            <a:ext cx="1200534" cy="1082629"/>
          </a:xfrm>
          <a:custGeom>
            <a:avLst/>
            <a:gdLst/>
            <a:ahLst/>
            <a:cxnLst/>
            <a:rect l="l" t="t" r="r" b="b"/>
            <a:pathLst>
              <a:path w="1200534" h="1082629">
                <a:moveTo>
                  <a:pt x="0" y="0"/>
                </a:moveTo>
                <a:lnTo>
                  <a:pt x="1200534" y="0"/>
                </a:lnTo>
                <a:lnTo>
                  <a:pt x="1200534" y="1082629"/>
                </a:lnTo>
                <a:lnTo>
                  <a:pt x="0" y="1082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0" name="Freeform 10"/>
          <p:cNvSpPr/>
          <p:nvPr/>
        </p:nvSpPr>
        <p:spPr>
          <a:xfrm rot="854535">
            <a:off x="12478632" y="7529807"/>
            <a:ext cx="1166860" cy="880143"/>
          </a:xfrm>
          <a:custGeom>
            <a:avLst/>
            <a:gdLst/>
            <a:ahLst/>
            <a:cxnLst/>
            <a:rect l="l" t="t" r="r" b="b"/>
            <a:pathLst>
              <a:path w="1166860" h="880143">
                <a:moveTo>
                  <a:pt x="0" y="0"/>
                </a:moveTo>
                <a:lnTo>
                  <a:pt x="1166860" y="0"/>
                </a:lnTo>
                <a:lnTo>
                  <a:pt x="1166860" y="880144"/>
                </a:lnTo>
                <a:lnTo>
                  <a:pt x="0" y="88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1" name="Freeform 11"/>
          <p:cNvSpPr/>
          <p:nvPr/>
        </p:nvSpPr>
        <p:spPr>
          <a:xfrm>
            <a:off x="15490729" y="7111986"/>
            <a:ext cx="604474" cy="1136752"/>
          </a:xfrm>
          <a:custGeom>
            <a:avLst/>
            <a:gdLst/>
            <a:ahLst/>
            <a:cxnLst/>
            <a:rect l="l" t="t" r="r" b="b"/>
            <a:pathLst>
              <a:path w="604474" h="1136752">
                <a:moveTo>
                  <a:pt x="0" y="0"/>
                </a:moveTo>
                <a:lnTo>
                  <a:pt x="604474" y="0"/>
                </a:lnTo>
                <a:lnTo>
                  <a:pt x="604474" y="1136752"/>
                </a:lnTo>
                <a:lnTo>
                  <a:pt x="0" y="1136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2" name="Freeform 12"/>
          <p:cNvSpPr/>
          <p:nvPr/>
        </p:nvSpPr>
        <p:spPr>
          <a:xfrm>
            <a:off x="14201656" y="7496332"/>
            <a:ext cx="865061" cy="1108006"/>
          </a:xfrm>
          <a:custGeom>
            <a:avLst/>
            <a:gdLst/>
            <a:ahLst/>
            <a:cxnLst/>
            <a:rect l="l" t="t" r="r" b="b"/>
            <a:pathLst>
              <a:path w="865061" h="1108006">
                <a:moveTo>
                  <a:pt x="0" y="0"/>
                </a:moveTo>
                <a:lnTo>
                  <a:pt x="865061" y="0"/>
                </a:lnTo>
                <a:lnTo>
                  <a:pt x="865061" y="1108006"/>
                </a:lnTo>
                <a:lnTo>
                  <a:pt x="0" y="1108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3" name="Freeform 13"/>
          <p:cNvSpPr/>
          <p:nvPr/>
        </p:nvSpPr>
        <p:spPr>
          <a:xfrm>
            <a:off x="16540335" y="6168569"/>
            <a:ext cx="342068" cy="588594"/>
          </a:xfrm>
          <a:custGeom>
            <a:avLst/>
            <a:gdLst/>
            <a:ahLst/>
            <a:cxnLst/>
            <a:rect l="l" t="t" r="r" b="b"/>
            <a:pathLst>
              <a:path w="342068" h="588594">
                <a:moveTo>
                  <a:pt x="0" y="0"/>
                </a:moveTo>
                <a:lnTo>
                  <a:pt x="342068" y="0"/>
                </a:lnTo>
                <a:lnTo>
                  <a:pt x="342068" y="588594"/>
                </a:lnTo>
                <a:lnTo>
                  <a:pt x="0" y="5885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4" name="Freeform 14"/>
          <p:cNvSpPr/>
          <p:nvPr/>
        </p:nvSpPr>
        <p:spPr>
          <a:xfrm>
            <a:off x="11523890" y="4275804"/>
            <a:ext cx="342068" cy="588594"/>
          </a:xfrm>
          <a:custGeom>
            <a:avLst/>
            <a:gdLst/>
            <a:ahLst/>
            <a:cxnLst/>
            <a:rect l="l" t="t" r="r" b="b"/>
            <a:pathLst>
              <a:path w="342068" h="588594">
                <a:moveTo>
                  <a:pt x="0" y="0"/>
                </a:moveTo>
                <a:lnTo>
                  <a:pt x="342068" y="0"/>
                </a:lnTo>
                <a:lnTo>
                  <a:pt x="342068" y="588594"/>
                </a:lnTo>
                <a:lnTo>
                  <a:pt x="0" y="5885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5" name="Freeform 15"/>
          <p:cNvSpPr/>
          <p:nvPr/>
        </p:nvSpPr>
        <p:spPr>
          <a:xfrm>
            <a:off x="13936803" y="2874391"/>
            <a:ext cx="913480" cy="994442"/>
          </a:xfrm>
          <a:custGeom>
            <a:avLst/>
            <a:gdLst/>
            <a:ahLst/>
            <a:cxnLst/>
            <a:rect l="l" t="t" r="r" b="b"/>
            <a:pathLst>
              <a:path w="913480" h="994442">
                <a:moveTo>
                  <a:pt x="0" y="0"/>
                </a:moveTo>
                <a:lnTo>
                  <a:pt x="913480" y="0"/>
                </a:lnTo>
                <a:lnTo>
                  <a:pt x="913480" y="994442"/>
                </a:lnTo>
                <a:lnTo>
                  <a:pt x="0" y="9944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EG"/>
          </a:p>
        </p:txBody>
      </p:sp>
      <p:sp>
        <p:nvSpPr>
          <p:cNvPr id="16" name="Freeform 16"/>
          <p:cNvSpPr/>
          <p:nvPr/>
        </p:nvSpPr>
        <p:spPr>
          <a:xfrm>
            <a:off x="14850283" y="3144956"/>
            <a:ext cx="1169781" cy="1220834"/>
          </a:xfrm>
          <a:custGeom>
            <a:avLst/>
            <a:gdLst/>
            <a:ahLst/>
            <a:cxnLst/>
            <a:rect l="l" t="t" r="r" b="b"/>
            <a:pathLst>
              <a:path w="1169781" h="1220834">
                <a:moveTo>
                  <a:pt x="0" y="0"/>
                </a:moveTo>
                <a:lnTo>
                  <a:pt x="1169782" y="0"/>
                </a:lnTo>
                <a:lnTo>
                  <a:pt x="1169782" y="1220834"/>
                </a:lnTo>
                <a:lnTo>
                  <a:pt x="0" y="122083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7" name="Freeform 17"/>
          <p:cNvSpPr/>
          <p:nvPr/>
        </p:nvSpPr>
        <p:spPr>
          <a:xfrm>
            <a:off x="11652785" y="4275804"/>
            <a:ext cx="4442417" cy="2942592"/>
          </a:xfrm>
          <a:custGeom>
            <a:avLst/>
            <a:gdLst/>
            <a:ahLst/>
            <a:cxnLst/>
            <a:rect l="l" t="t" r="r" b="b"/>
            <a:pathLst>
              <a:path w="4442417" h="2942592">
                <a:moveTo>
                  <a:pt x="0" y="0"/>
                </a:moveTo>
                <a:lnTo>
                  <a:pt x="4442418" y="0"/>
                </a:lnTo>
                <a:lnTo>
                  <a:pt x="4442418" y="2942592"/>
                </a:lnTo>
                <a:lnTo>
                  <a:pt x="0" y="294259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8" name="Freeform 18"/>
          <p:cNvSpPr/>
          <p:nvPr/>
        </p:nvSpPr>
        <p:spPr>
          <a:xfrm>
            <a:off x="10600075" y="6638239"/>
            <a:ext cx="1265883" cy="1214523"/>
          </a:xfrm>
          <a:custGeom>
            <a:avLst/>
            <a:gdLst/>
            <a:ahLst/>
            <a:cxnLst/>
            <a:rect l="l" t="t" r="r" b="b"/>
            <a:pathLst>
              <a:path w="1265883" h="1214523">
                <a:moveTo>
                  <a:pt x="0" y="0"/>
                </a:moveTo>
                <a:lnTo>
                  <a:pt x="1265883" y="0"/>
                </a:lnTo>
                <a:lnTo>
                  <a:pt x="1265883" y="1214523"/>
                </a:lnTo>
                <a:lnTo>
                  <a:pt x="0" y="121452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245">
            <a:off x="1451237" y="9327820"/>
            <a:ext cx="15426058" cy="0"/>
          </a:xfrm>
          <a:prstGeom prst="line">
            <a:avLst/>
          </a:prstGeom>
          <a:ln w="9525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 rot="1833428">
            <a:off x="13430911" y="-869895"/>
            <a:ext cx="6334481" cy="6334481"/>
          </a:xfrm>
          <a:custGeom>
            <a:avLst/>
            <a:gdLst/>
            <a:ahLst/>
            <a:cxnLst/>
            <a:rect l="l" t="t" r="r" b="b"/>
            <a:pathLst>
              <a:path w="6334481" h="6334481">
                <a:moveTo>
                  <a:pt x="0" y="0"/>
                </a:moveTo>
                <a:lnTo>
                  <a:pt x="6334481" y="0"/>
                </a:lnTo>
                <a:lnTo>
                  <a:pt x="6334481" y="6334481"/>
                </a:lnTo>
                <a:lnTo>
                  <a:pt x="0" y="633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Freeform 4"/>
          <p:cNvSpPr/>
          <p:nvPr/>
        </p:nvSpPr>
        <p:spPr>
          <a:xfrm>
            <a:off x="-480008" y="4609056"/>
            <a:ext cx="19354684" cy="5677944"/>
          </a:xfrm>
          <a:custGeom>
            <a:avLst/>
            <a:gdLst/>
            <a:ahLst/>
            <a:cxnLst/>
            <a:rect l="l" t="t" r="r" b="b"/>
            <a:pathLst>
              <a:path w="19354684" h="5677944">
                <a:moveTo>
                  <a:pt x="0" y="0"/>
                </a:moveTo>
                <a:lnTo>
                  <a:pt x="19354684" y="0"/>
                </a:lnTo>
                <a:lnTo>
                  <a:pt x="19354684" y="5677944"/>
                </a:lnTo>
                <a:lnTo>
                  <a:pt x="0" y="567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904" b="-38306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5" name="TextBox 5"/>
          <p:cNvSpPr txBox="1"/>
          <p:nvPr/>
        </p:nvSpPr>
        <p:spPr>
          <a:xfrm>
            <a:off x="0" y="591480"/>
            <a:ext cx="14707060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3"/>
              </a:lnSpc>
              <a:spcBef>
                <a:spcPct val="0"/>
              </a:spcBef>
            </a:pPr>
            <a:r>
              <a:rPr lang="en-US" sz="479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Ads impacts on behavior without people realizing it </a:t>
            </a:r>
          </a:p>
          <a:p>
            <a:pPr algn="l">
              <a:lnSpc>
                <a:spcPts val="5239"/>
              </a:lnSpc>
              <a:spcBef>
                <a:spcPct val="0"/>
              </a:spcBef>
            </a:pPr>
            <a:r>
              <a:rPr lang="en-US" sz="436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explains that repetition of ads impacts the subconscious. Repeated ads make consumers more likely to buy or change their opinions Joseph Murphy (1963) 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203" y="-408325"/>
            <a:ext cx="18630203" cy="11104148"/>
          </a:xfrm>
          <a:custGeom>
            <a:avLst/>
            <a:gdLst/>
            <a:ahLst/>
            <a:cxnLst/>
            <a:rect l="l" t="t" r="r" b="b"/>
            <a:pathLst>
              <a:path w="18630203" h="11104148">
                <a:moveTo>
                  <a:pt x="0" y="0"/>
                </a:moveTo>
                <a:lnTo>
                  <a:pt x="18630203" y="0"/>
                </a:lnTo>
                <a:lnTo>
                  <a:pt x="18630203" y="11104147"/>
                </a:lnTo>
                <a:lnTo>
                  <a:pt x="0" y="11104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907" t="-22635" r="-907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-276057" y="5210175"/>
            <a:ext cx="18497910" cy="53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6011" lvl="1" indent="-468005" algn="l">
              <a:lnSpc>
                <a:spcPts val="6069"/>
              </a:lnSpc>
              <a:buFont typeface="Arial"/>
              <a:buChar char="•"/>
            </a:pPr>
            <a:r>
              <a:rPr lang="en-US" sz="4335">
                <a:solidFill>
                  <a:srgbClr val="E106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Coca-Cola replaced its logo with people’s names, making consumers feel personally connected.</a:t>
            </a:r>
          </a:p>
          <a:p>
            <a:pPr marL="936011" lvl="1" indent="-468005" algn="l">
              <a:lnSpc>
                <a:spcPts val="6069"/>
              </a:lnSpc>
              <a:buFont typeface="Arial"/>
              <a:buChar char="•"/>
            </a:pPr>
            <a:r>
              <a:rPr lang="en-US" sz="4335">
                <a:solidFill>
                  <a:srgbClr val="E106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ad was repeated frequently across TV, billboards, and social media which impacted the subconscious strongly.</a:t>
            </a:r>
          </a:p>
          <a:p>
            <a:pPr marL="936011" lvl="1" indent="-468005" algn="l">
              <a:lnSpc>
                <a:spcPts val="6069"/>
              </a:lnSpc>
              <a:buFont typeface="Arial"/>
              <a:buChar char="•"/>
            </a:pPr>
            <a:r>
              <a:rPr lang="en-US" sz="4335">
                <a:solidFill>
                  <a:srgbClr val="E106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Viewers began searching for bottles with their names and sales increased 7% in Australia and 4% in New Zealand.</a:t>
            </a:r>
          </a:p>
          <a:p>
            <a:pPr algn="l">
              <a:lnSpc>
                <a:spcPts val="6069"/>
              </a:lnSpc>
            </a:pPr>
            <a:endParaRPr lang="en-US" sz="4335">
              <a:solidFill>
                <a:srgbClr val="E106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64299" y="0"/>
            <a:ext cx="4393522" cy="3292683"/>
          </a:xfrm>
          <a:custGeom>
            <a:avLst/>
            <a:gdLst/>
            <a:ahLst/>
            <a:cxnLst/>
            <a:rect l="l" t="t" r="r" b="b"/>
            <a:pathLst>
              <a:path w="4393522" h="3292683">
                <a:moveTo>
                  <a:pt x="0" y="0"/>
                </a:moveTo>
                <a:lnTo>
                  <a:pt x="4393521" y="0"/>
                </a:lnTo>
                <a:lnTo>
                  <a:pt x="4393521" y="3292683"/>
                </a:lnTo>
                <a:lnTo>
                  <a:pt x="0" y="3292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 l="-729" t="-431" b="-431"/>
            </a:stretch>
          </a:blipFill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1201" y="0"/>
            <a:ext cx="19741034" cy="10913734"/>
          </a:xfrm>
          <a:custGeom>
            <a:avLst/>
            <a:gdLst/>
            <a:ahLst/>
            <a:cxnLst/>
            <a:rect l="l" t="t" r="r" b="b"/>
            <a:pathLst>
              <a:path w="19741034" h="10913734">
                <a:moveTo>
                  <a:pt x="0" y="0"/>
                </a:moveTo>
                <a:lnTo>
                  <a:pt x="19741034" y="0"/>
                </a:lnTo>
                <a:lnTo>
                  <a:pt x="19741034" y="10913734"/>
                </a:lnTo>
                <a:lnTo>
                  <a:pt x="0" y="10913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23224" r="-23224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>
            <a:off x="3658057" y="0"/>
            <a:ext cx="10032033" cy="6141750"/>
          </a:xfrm>
          <a:custGeom>
            <a:avLst/>
            <a:gdLst/>
            <a:ahLst/>
            <a:cxnLst/>
            <a:rect l="l" t="t" r="r" b="b"/>
            <a:pathLst>
              <a:path w="10032033" h="6141750">
                <a:moveTo>
                  <a:pt x="0" y="0"/>
                </a:moveTo>
                <a:lnTo>
                  <a:pt x="10032032" y="0"/>
                </a:lnTo>
                <a:lnTo>
                  <a:pt x="10032032" y="6141750"/>
                </a:lnTo>
                <a:lnTo>
                  <a:pt x="0" y="6141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76" t="-17712" r="-10826" b="-19831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TextBox 4"/>
          <p:cNvSpPr txBox="1"/>
          <p:nvPr/>
        </p:nvSpPr>
        <p:spPr>
          <a:xfrm>
            <a:off x="95161" y="6579910"/>
            <a:ext cx="18634672" cy="345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1E2A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Chipsy launched a campaign called the “Smile Campaign” in 2014.</a:t>
            </a:r>
          </a:p>
          <a:p>
            <a:pPr marL="906780" lvl="1" indent="-453390" algn="l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1E2A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company put pictures of smiling faces on the Chipsy cover.</a:t>
            </a:r>
          </a:p>
          <a:p>
            <a:pPr marL="906780" lvl="1" indent="-453390" algn="l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1E2A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also repeated the word “smile” on the cover to enhance  the message.</a:t>
            </a:r>
          </a:p>
          <a:p>
            <a:pPr marL="906780" lvl="1" indent="-453390" algn="l">
              <a:lnSpc>
                <a:spcPts val="6972"/>
              </a:lnSpc>
              <a:buFont typeface="Arial"/>
              <a:buChar char="•"/>
            </a:pPr>
            <a:r>
              <a:rPr lang="en-US" sz="4200">
                <a:solidFill>
                  <a:srgbClr val="1E2A6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made the public associate smiles and humor with Chipsy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245">
            <a:off x="1451237" y="9327820"/>
            <a:ext cx="15426058" cy="0"/>
          </a:xfrm>
          <a:prstGeom prst="line">
            <a:avLst/>
          </a:prstGeom>
          <a:ln w="9525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>
            <a:off x="0" y="-360682"/>
            <a:ext cx="19098372" cy="11008364"/>
          </a:xfrm>
          <a:custGeom>
            <a:avLst/>
            <a:gdLst/>
            <a:ahLst/>
            <a:cxnLst/>
            <a:rect l="l" t="t" r="r" b="b"/>
            <a:pathLst>
              <a:path w="19098372" h="11008364">
                <a:moveTo>
                  <a:pt x="0" y="0"/>
                </a:moveTo>
                <a:lnTo>
                  <a:pt x="19098372" y="0"/>
                </a:lnTo>
                <a:lnTo>
                  <a:pt x="19098372" y="11008364"/>
                </a:lnTo>
                <a:lnTo>
                  <a:pt x="0" y="11008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t="-23387" r="-18317" b="-104460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5447998" cy="3144291"/>
          </a:xfrm>
          <a:custGeom>
            <a:avLst/>
            <a:gdLst/>
            <a:ahLst/>
            <a:cxnLst/>
            <a:rect l="l" t="t" r="r" b="b"/>
            <a:pathLst>
              <a:path w="5447998" h="3144291">
                <a:moveTo>
                  <a:pt x="0" y="0"/>
                </a:moveTo>
                <a:lnTo>
                  <a:pt x="5447998" y="0"/>
                </a:lnTo>
                <a:lnTo>
                  <a:pt x="5447998" y="3144291"/>
                </a:lnTo>
                <a:lnTo>
                  <a:pt x="0" y="3144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 t="-9440" r="-5384" b="-14184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5" name="Freeform 5"/>
          <p:cNvSpPr/>
          <p:nvPr/>
        </p:nvSpPr>
        <p:spPr>
          <a:xfrm>
            <a:off x="11314190" y="6933329"/>
            <a:ext cx="6973810" cy="3353671"/>
          </a:xfrm>
          <a:custGeom>
            <a:avLst/>
            <a:gdLst/>
            <a:ahLst/>
            <a:cxnLst/>
            <a:rect l="l" t="t" r="r" b="b"/>
            <a:pathLst>
              <a:path w="6973810" h="3353671">
                <a:moveTo>
                  <a:pt x="0" y="0"/>
                </a:moveTo>
                <a:lnTo>
                  <a:pt x="6973810" y="0"/>
                </a:lnTo>
                <a:lnTo>
                  <a:pt x="6973810" y="3353671"/>
                </a:lnTo>
                <a:lnTo>
                  <a:pt x="0" y="3353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</a:blip>
            <a:stretch>
              <a:fillRect t="-204" b="-9746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6" name="TextBox 6"/>
          <p:cNvSpPr txBox="1"/>
          <p:nvPr/>
        </p:nvSpPr>
        <p:spPr>
          <a:xfrm>
            <a:off x="-209520" y="3545943"/>
            <a:ext cx="18497520" cy="413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6481" lvl="1" indent="-508240" algn="l">
              <a:lnSpc>
                <a:spcPts val="6591"/>
              </a:lnSpc>
              <a:buFont typeface="Arial"/>
              <a:buChar char="•"/>
            </a:pPr>
            <a:r>
              <a:rPr lang="en-US" sz="4708">
                <a:solidFill>
                  <a:srgbClr val="8038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Truth Campaign against Smoking in the USA used repeated ads to warn against the negative impacts of smoking.</a:t>
            </a:r>
          </a:p>
          <a:p>
            <a:pPr marL="1016481" lvl="1" indent="-508240" algn="l">
              <a:lnSpc>
                <a:spcPts val="6591"/>
              </a:lnSpc>
              <a:buFont typeface="Arial"/>
              <a:buChar char="•"/>
            </a:pPr>
            <a:r>
              <a:rPr lang="en-US" sz="4708">
                <a:solidFill>
                  <a:srgbClr val="8038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purpose is raising awareness about the dangers of tobacco use.</a:t>
            </a:r>
          </a:p>
          <a:p>
            <a:pPr marL="1016481" lvl="1" indent="-508240" algn="l">
              <a:lnSpc>
                <a:spcPts val="6591"/>
              </a:lnSpc>
              <a:buFont typeface="Arial"/>
              <a:buChar char="•"/>
            </a:pPr>
            <a:r>
              <a:rPr lang="en-US" sz="4708">
                <a:solidFill>
                  <a:srgbClr val="8038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led to a decrease in smoking rates, especially among young people and also teenagers.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8872" y="0"/>
            <a:ext cx="20975415" cy="10287000"/>
          </a:xfrm>
          <a:custGeom>
            <a:avLst/>
            <a:gdLst/>
            <a:ahLst/>
            <a:cxnLst/>
            <a:rect l="l" t="t" r="r" b="b"/>
            <a:pathLst>
              <a:path w="20975415" h="10287000">
                <a:moveTo>
                  <a:pt x="0" y="0"/>
                </a:moveTo>
                <a:lnTo>
                  <a:pt x="20975415" y="0"/>
                </a:lnTo>
                <a:lnTo>
                  <a:pt x="209754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51951" b="-51951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-986127" y="4079905"/>
            <a:ext cx="20534843" cy="429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48"/>
              </a:lnSpc>
              <a:spcBef>
                <a:spcPct val="0"/>
              </a:spcBef>
            </a:pPr>
            <a:r>
              <a:rPr lang="en-US" sz="8005">
                <a:solidFill>
                  <a:srgbClr val="70170A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What is different about this campaign ?</a:t>
            </a:r>
          </a:p>
          <a:p>
            <a:pPr algn="ctr">
              <a:lnSpc>
                <a:spcPts val="11448"/>
              </a:lnSpc>
              <a:spcBef>
                <a:spcPct val="0"/>
              </a:spcBef>
            </a:pPr>
            <a:endParaRPr lang="en-US" sz="8005">
              <a:solidFill>
                <a:srgbClr val="70170A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  <a:p>
            <a:pPr algn="ctr">
              <a:lnSpc>
                <a:spcPts val="11448"/>
              </a:lnSpc>
              <a:spcBef>
                <a:spcPct val="0"/>
              </a:spcBef>
            </a:pPr>
            <a:endParaRPr lang="en-US" sz="8005">
              <a:solidFill>
                <a:srgbClr val="70170A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64602" y="0"/>
            <a:ext cx="20380491" cy="11007688"/>
          </a:xfrm>
          <a:custGeom>
            <a:avLst/>
            <a:gdLst/>
            <a:ahLst/>
            <a:cxnLst/>
            <a:rect l="l" t="t" r="r" b="b"/>
            <a:pathLst>
              <a:path w="20380491" h="11007688">
                <a:moveTo>
                  <a:pt x="0" y="0"/>
                </a:moveTo>
                <a:lnTo>
                  <a:pt x="20380492" y="0"/>
                </a:lnTo>
                <a:lnTo>
                  <a:pt x="20380492" y="11007688"/>
                </a:lnTo>
                <a:lnTo>
                  <a:pt x="0" y="11007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t="-55192" b="-29955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0" y="335939"/>
            <a:ext cx="18288000" cy="1200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9"/>
              </a:lnSpc>
            </a:pPr>
            <a:endParaRPr/>
          </a:p>
          <a:p>
            <a:pPr marL="1050121" lvl="1" indent="-525060" algn="l">
              <a:lnSpc>
                <a:spcPts val="6809"/>
              </a:lnSpc>
              <a:spcBef>
                <a:spcPct val="0"/>
              </a:spcBef>
              <a:buFont typeface="Arial"/>
              <a:buChar char="•"/>
            </a:pPr>
            <a:r>
              <a:rPr lang="en-US" sz="4863" spc="-9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campaign isn’t made to sell or promote for  product  it’s made to raise awareness about how advertising influences our subconscious mind.</a:t>
            </a:r>
          </a:p>
          <a:p>
            <a:pPr algn="l">
              <a:lnSpc>
                <a:spcPts val="6809"/>
              </a:lnSpc>
              <a:spcBef>
                <a:spcPct val="0"/>
              </a:spcBef>
            </a:pPr>
            <a:endParaRPr lang="en-US" sz="4863" spc="-9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0121" lvl="1" indent="-525060" algn="l">
              <a:lnSpc>
                <a:spcPts val="6809"/>
              </a:lnSpc>
              <a:spcBef>
                <a:spcPct val="0"/>
              </a:spcBef>
              <a:buFont typeface="Arial"/>
              <a:buChar char="•"/>
            </a:pPr>
            <a:r>
              <a:rPr lang="en-US" sz="4863" spc="-9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ads aim to influence people. The campaign explains how that influence actually happens through repetition of ads , color, and evoked emotion.</a:t>
            </a:r>
          </a:p>
          <a:p>
            <a:pPr algn="l">
              <a:lnSpc>
                <a:spcPts val="6809"/>
              </a:lnSpc>
              <a:spcBef>
                <a:spcPct val="0"/>
              </a:spcBef>
            </a:pPr>
            <a:endParaRPr lang="en-US" sz="4863" spc="-9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50121" lvl="1" indent="-525060" algn="l">
              <a:lnSpc>
                <a:spcPts val="6809"/>
              </a:lnSpc>
              <a:spcBef>
                <a:spcPct val="0"/>
              </a:spcBef>
              <a:buFont typeface="Arial"/>
              <a:buChar char="•"/>
            </a:pPr>
            <a:r>
              <a:rPr lang="en-US" sz="4863" spc="-9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makes the audiences aware to think before taking any decisions based on advertisements.</a:t>
            </a:r>
          </a:p>
          <a:p>
            <a:pPr algn="l">
              <a:lnSpc>
                <a:spcPts val="6809"/>
              </a:lnSpc>
              <a:spcBef>
                <a:spcPct val="0"/>
              </a:spcBef>
            </a:pPr>
            <a:endParaRPr lang="en-US" sz="4863" spc="-9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6809"/>
              </a:lnSpc>
              <a:spcBef>
                <a:spcPct val="0"/>
              </a:spcBef>
            </a:pPr>
            <a:endParaRPr lang="en-US" sz="4863" spc="-9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6809"/>
              </a:lnSpc>
              <a:spcBef>
                <a:spcPct val="0"/>
              </a:spcBef>
            </a:pPr>
            <a:endParaRPr lang="en-US" sz="4863" spc="-97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10425" y="244603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3598739" y="7153275"/>
            <a:ext cx="11300072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01"/>
              </a:lnSpc>
            </a:pPr>
            <a:r>
              <a:rPr lang="en-US" sz="11501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Preliminary Audience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910" y="4066981"/>
            <a:ext cx="4081136" cy="5251738"/>
            <a:chOff x="0" y="0"/>
            <a:chExt cx="3133810" cy="403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EG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1425" y="971950"/>
            <a:ext cx="1522515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6800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Preliminary Audience</a:t>
            </a:r>
          </a:p>
          <a:p>
            <a:pPr algn="ctr">
              <a:lnSpc>
                <a:spcPts val="8159"/>
              </a:lnSpc>
            </a:pPr>
            <a:endParaRPr lang="en-US" sz="6800">
              <a:solidFill>
                <a:srgbClr val="DB0D14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406543" y="4080864"/>
            <a:ext cx="4090986" cy="5264414"/>
            <a:chOff x="0" y="0"/>
            <a:chExt cx="3133810" cy="40326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EG"/>
            </a:p>
          </p:txBody>
        </p:sp>
      </p:grpSp>
      <p:sp>
        <p:nvSpPr>
          <p:cNvPr id="7" name="Freeform 7"/>
          <p:cNvSpPr/>
          <p:nvPr/>
        </p:nvSpPr>
        <p:spPr>
          <a:xfrm>
            <a:off x="14796101" y="148216"/>
            <a:ext cx="2890659" cy="2890659"/>
          </a:xfrm>
          <a:custGeom>
            <a:avLst/>
            <a:gdLst/>
            <a:ahLst/>
            <a:cxnLst/>
            <a:rect l="l" t="t" r="r" b="b"/>
            <a:pathLst>
              <a:path w="2890659" h="2890659">
                <a:moveTo>
                  <a:pt x="0" y="0"/>
                </a:moveTo>
                <a:lnTo>
                  <a:pt x="2890658" y="0"/>
                </a:lnTo>
                <a:lnTo>
                  <a:pt x="2890658" y="2890659"/>
                </a:lnTo>
                <a:lnTo>
                  <a:pt x="0" y="2890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grpSp>
        <p:nvGrpSpPr>
          <p:cNvPr id="8" name="Group 8"/>
          <p:cNvGrpSpPr/>
          <p:nvPr/>
        </p:nvGrpSpPr>
        <p:grpSpPr>
          <a:xfrm>
            <a:off x="13861119" y="4080864"/>
            <a:ext cx="4090986" cy="5264414"/>
            <a:chOff x="0" y="0"/>
            <a:chExt cx="3133810" cy="40326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EG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92267" y="2000650"/>
            <a:ext cx="4444841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b="1" u="sng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Segmentation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811257" y="4080864"/>
            <a:ext cx="4090986" cy="5264414"/>
            <a:chOff x="0" y="0"/>
            <a:chExt cx="3133810" cy="40326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33810" cy="4032690"/>
            </a:xfrm>
            <a:custGeom>
              <a:avLst/>
              <a:gdLst/>
              <a:ahLst/>
              <a:cxnLst/>
              <a:rect l="l" t="t" r="r" b="b"/>
              <a:pathLst>
                <a:path w="3133810" h="4032690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90"/>
                    <a:pt x="3009350" y="40326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EG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26625" y="3343909"/>
            <a:ext cx="339386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4300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Demographic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5532" y="3362131"/>
            <a:ext cx="403331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4300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Geographic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1580" y="3343909"/>
            <a:ext cx="3975664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4300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Psychographic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15277" y="3283391"/>
            <a:ext cx="2715079" cy="70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89"/>
              </a:lnSpc>
              <a:spcBef>
                <a:spcPct val="0"/>
              </a:spcBef>
            </a:pPr>
            <a:r>
              <a:rPr lang="en-US" sz="4299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Behavioral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29056" y="4267834"/>
            <a:ext cx="4141513" cy="423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Trendy</a:t>
            </a:r>
          </a:p>
          <a:p>
            <a:pPr marL="755651" lvl="1" indent="-377825" algn="l">
              <a:lnSpc>
                <a:spcPts val="556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Heavy social media users</a:t>
            </a:r>
          </a:p>
          <a:p>
            <a:pPr marL="755651" lvl="1" indent="-377825" algn="l">
              <a:lnSpc>
                <a:spcPts val="556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influencers</a:t>
            </a:r>
          </a:p>
          <a:p>
            <a:pPr marL="755651" lvl="1" indent="-377825" algn="l">
              <a:lnSpc>
                <a:spcPts val="556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Affected by ads</a:t>
            </a:r>
          </a:p>
          <a:p>
            <a:pPr marL="755651" lvl="1" indent="-377825" algn="l">
              <a:lnSpc>
                <a:spcPts val="556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Self-learning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731" y="4354632"/>
            <a:ext cx="4348264" cy="287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just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Gender</a:t>
            </a:r>
          </a:p>
          <a:p>
            <a:pPr marL="777240" lvl="1" indent="-388620" algn="just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18-25 years old</a:t>
            </a:r>
          </a:p>
          <a:p>
            <a:pPr marL="777240" lvl="1" indent="-388620" algn="just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middle income</a:t>
            </a:r>
          </a:p>
          <a:p>
            <a:pPr marL="777240" lvl="1" indent="-388620" algn="just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Higher education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937108" y="4493315"/>
            <a:ext cx="2897505" cy="2155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Cairo</a:t>
            </a:r>
          </a:p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Giza </a:t>
            </a:r>
          </a:p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Alexandria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661971" y="4493315"/>
            <a:ext cx="4222544" cy="287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Impulsive buyers</a:t>
            </a:r>
          </a:p>
          <a:p>
            <a:pPr marL="777240" lvl="1" indent="-388620" algn="l">
              <a:lnSpc>
                <a:spcPts val="572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Fear of missing out</a:t>
            </a:r>
          </a:p>
          <a:p>
            <a:pPr algn="l">
              <a:lnSpc>
                <a:spcPts val="5724"/>
              </a:lnSpc>
            </a:pPr>
            <a:endParaRPr lang="en-US"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926" y="171450"/>
            <a:ext cx="14040149" cy="10491927"/>
          </a:xfrm>
          <a:custGeom>
            <a:avLst/>
            <a:gdLst/>
            <a:ahLst/>
            <a:cxnLst/>
            <a:rect l="l" t="t" r="r" b="b"/>
            <a:pathLst>
              <a:path w="14040149" h="10491927">
                <a:moveTo>
                  <a:pt x="0" y="0"/>
                </a:moveTo>
                <a:lnTo>
                  <a:pt x="14040148" y="0"/>
                </a:lnTo>
                <a:lnTo>
                  <a:pt x="14040148" y="10491927"/>
                </a:lnTo>
                <a:lnTo>
                  <a:pt x="0" y="10491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" b="-98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2440830" y="867175"/>
            <a:ext cx="13011470" cy="175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</a:pPr>
            <a:r>
              <a:rPr lang="en-US" sz="5811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Preliminary Audience</a:t>
            </a:r>
          </a:p>
          <a:p>
            <a:pPr algn="ctr">
              <a:lnSpc>
                <a:spcPts val="6973"/>
              </a:lnSpc>
            </a:pPr>
            <a:endParaRPr lang="en-US" sz="5811">
              <a:solidFill>
                <a:srgbClr val="DB0D14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274232" y="2074646"/>
            <a:ext cx="13013768" cy="678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875" lvl="1" indent="-441437" algn="l">
              <a:lnSpc>
                <a:spcPts val="7728"/>
              </a:lnSpc>
              <a:buFont typeface="Arial"/>
              <a:buChar char="•"/>
            </a:pPr>
            <a:r>
              <a:rPr lang="en-US" sz="408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Advertisers use techniques to connect with buyers.</a:t>
            </a:r>
          </a:p>
          <a:p>
            <a:pPr marL="882875" lvl="1" indent="-441437" algn="l">
              <a:lnSpc>
                <a:spcPts val="7728"/>
              </a:lnSpc>
              <a:buFont typeface="Arial"/>
              <a:buChar char="•"/>
            </a:pPr>
            <a:r>
              <a:rPr lang="en-US" sz="408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techniques influence the subconscious mind.</a:t>
            </a:r>
          </a:p>
          <a:p>
            <a:pPr marL="882875" lvl="1" indent="-441437" algn="l">
              <a:lnSpc>
                <a:spcPts val="7728"/>
              </a:lnSpc>
              <a:buFont typeface="Arial"/>
              <a:buChar char="•"/>
            </a:pPr>
            <a:r>
              <a:rPr lang="en-US" sz="408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storytelling, catchy visuals, and special offers to attract attention.</a:t>
            </a:r>
          </a:p>
          <a:p>
            <a:pPr marL="882875" lvl="1" indent="-441437" algn="l">
              <a:lnSpc>
                <a:spcPts val="7728"/>
              </a:lnSpc>
              <a:buFont typeface="Arial"/>
              <a:buChar char="•"/>
            </a:pPr>
            <a:r>
              <a:rPr lang="en-US" sz="408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Frame information to make products seem like they fit consumers’ needs even if they don’t really benefit from them.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14300" y="3972203"/>
            <a:ext cx="6056922" cy="2767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29"/>
              </a:lnSpc>
              <a:spcBef>
                <a:spcPct val="0"/>
              </a:spcBef>
            </a:pPr>
            <a:r>
              <a:rPr lang="en-US" sz="6999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Behavioral insights: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40830" y="867175"/>
            <a:ext cx="13011470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3"/>
              </a:lnSpc>
            </a:pPr>
            <a:r>
              <a:rPr lang="en-US" sz="5911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Preliminary Audience</a:t>
            </a:r>
          </a:p>
          <a:p>
            <a:pPr algn="ctr">
              <a:lnSpc>
                <a:spcPts val="7093"/>
              </a:lnSpc>
            </a:pPr>
            <a:endParaRPr lang="en-US" sz="5911">
              <a:solidFill>
                <a:srgbClr val="DB0D14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8611" y="2188222"/>
            <a:ext cx="9339520" cy="116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9"/>
              </a:lnSpc>
              <a:spcBef>
                <a:spcPct val="0"/>
              </a:spcBef>
            </a:pPr>
            <a:r>
              <a:rPr lang="en-US" sz="5999" b="1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Understanding competition: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01587" y="4267200"/>
            <a:ext cx="3150713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  <a:spcBef>
                <a:spcPct val="0"/>
              </a:spcBef>
            </a:pPr>
            <a:r>
              <a:rPr lang="en-US" sz="5811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Barriers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39128" y="4276836"/>
            <a:ext cx="3086415" cy="172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5665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Benefits</a:t>
            </a:r>
          </a:p>
          <a:p>
            <a:pPr algn="ctr">
              <a:lnSpc>
                <a:spcPts val="6799"/>
              </a:lnSpc>
              <a:spcBef>
                <a:spcPct val="0"/>
              </a:spcBef>
            </a:pPr>
            <a:endParaRPr lang="en-US" sz="5665">
              <a:solidFill>
                <a:srgbClr val="DB0D14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595640"/>
            <a:ext cx="5587953" cy="36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7825" lvl="1" indent="-438912" algn="l">
              <a:lnSpc>
                <a:spcPts val="5814"/>
              </a:lnSpc>
              <a:buFont typeface="Arial"/>
              <a:buChar char="•"/>
            </a:pPr>
            <a:r>
              <a:rPr lang="en-US" sz="406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trends</a:t>
            </a:r>
          </a:p>
          <a:p>
            <a:pPr marL="877825" lvl="1" indent="-438912" algn="l">
              <a:lnSpc>
                <a:spcPts val="5814"/>
              </a:lnSpc>
              <a:buFont typeface="Arial"/>
              <a:buChar char="•"/>
            </a:pPr>
            <a:r>
              <a:rPr lang="en-US" sz="406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Save time &amp; effort</a:t>
            </a:r>
          </a:p>
          <a:p>
            <a:pPr marL="877825" lvl="1" indent="-438912" algn="l">
              <a:lnSpc>
                <a:spcPts val="5814"/>
              </a:lnSpc>
              <a:buFont typeface="Arial"/>
              <a:buChar char="•"/>
            </a:pPr>
            <a:r>
              <a:rPr lang="en-US" sz="406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Enjoy their purchases</a:t>
            </a:r>
          </a:p>
          <a:p>
            <a:pPr marL="877825" lvl="1" indent="-438912" algn="l">
              <a:lnSpc>
                <a:spcPts val="5814"/>
              </a:lnSpc>
              <a:buFont typeface="Arial"/>
              <a:buChar char="•"/>
            </a:pPr>
            <a:r>
              <a:rPr lang="en-US" sz="406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Fit in with society</a:t>
            </a:r>
          </a:p>
          <a:p>
            <a:pPr algn="l">
              <a:lnSpc>
                <a:spcPts val="5814"/>
              </a:lnSpc>
            </a:pPr>
            <a:endParaRPr lang="en-US" sz="406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376971" y="5538490"/>
            <a:ext cx="5486638" cy="3246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8714" lvl="1" indent="-439357" algn="l">
              <a:lnSpc>
                <a:spcPts val="6471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time &amp; effort</a:t>
            </a:r>
          </a:p>
          <a:p>
            <a:pPr marL="878714" lvl="1" indent="-439357" algn="l">
              <a:lnSpc>
                <a:spcPts val="6471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 opportunities</a:t>
            </a:r>
          </a:p>
          <a:p>
            <a:pPr marL="878714" lvl="1" indent="-439357" algn="l">
              <a:lnSpc>
                <a:spcPts val="6471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Feel pressure</a:t>
            </a:r>
          </a:p>
          <a:p>
            <a:pPr marL="878714" lvl="1" indent="-439357" algn="l">
              <a:lnSpc>
                <a:spcPts val="6471"/>
              </a:lnSpc>
              <a:buFont typeface="Arial"/>
              <a:buChar char="•"/>
            </a:pPr>
            <a:r>
              <a:rPr lang="en-US" sz="40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Dissatisfied or left out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7725" y="2638425"/>
            <a:ext cx="386089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Introduction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80655" y="5586413"/>
            <a:ext cx="227143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Theory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8504" y="7070466"/>
            <a:ext cx="539090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Previous Campaigns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42836" y="2611341"/>
            <a:ext cx="677342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Preliminary Audience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42030" y="6922829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157900" y="2444654"/>
            <a:ext cx="14449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72200" y="5495925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513166" y="2444654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5320" y="1009650"/>
            <a:ext cx="15225150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9"/>
              </a:lnSpc>
            </a:pPr>
            <a:r>
              <a:rPr lang="en-US" sz="7599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Table of contents</a:t>
            </a:r>
          </a:p>
        </p:txBody>
      </p:sp>
      <p:sp>
        <p:nvSpPr>
          <p:cNvPr id="11" name="Freeform 11"/>
          <p:cNvSpPr/>
          <p:nvPr/>
        </p:nvSpPr>
        <p:spPr>
          <a:xfrm>
            <a:off x="3655248" y="3056479"/>
            <a:ext cx="9362860" cy="6201821"/>
          </a:xfrm>
          <a:custGeom>
            <a:avLst/>
            <a:gdLst/>
            <a:ahLst/>
            <a:cxnLst/>
            <a:rect l="l" t="t" r="r" b="b"/>
            <a:pathLst>
              <a:path w="9362860" h="6201821">
                <a:moveTo>
                  <a:pt x="0" y="0"/>
                </a:moveTo>
                <a:lnTo>
                  <a:pt x="9362860" y="0"/>
                </a:lnTo>
                <a:lnTo>
                  <a:pt x="9362860" y="6201821"/>
                </a:lnTo>
                <a:lnTo>
                  <a:pt x="0" y="62018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2" name="TextBox 12"/>
          <p:cNvSpPr txBox="1"/>
          <p:nvPr/>
        </p:nvSpPr>
        <p:spPr>
          <a:xfrm>
            <a:off x="584718" y="4191000"/>
            <a:ext cx="3332262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Objectives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1980" y="3971925"/>
            <a:ext cx="41279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0250" y="8442066"/>
            <a:ext cx="41279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5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8504" y="8662987"/>
            <a:ext cx="4268596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0"/>
              </a:lnSpc>
            </a:pPr>
            <a:r>
              <a:rPr lang="en-US" sz="4700" b="1">
                <a:solidFill>
                  <a:srgbClr val="100F0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Our difference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13166" y="3882929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51321" y="4044854"/>
            <a:ext cx="5117329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Marketing Mix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06271" y="7070466"/>
            <a:ext cx="6446557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2"/>
              </a:lnSpc>
              <a:spcBef>
                <a:spcPct val="0"/>
              </a:spcBef>
            </a:pPr>
            <a:r>
              <a:rPr lang="en-US" sz="4252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identify potential partners and stakeholders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10516" y="5435083"/>
            <a:ext cx="4631441" cy="145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5"/>
              </a:lnSpc>
            </a:pPr>
            <a:r>
              <a:rPr lang="en-US" sz="4704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Campaign slogan &amp;message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13166" y="7060941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49768" y="8561129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10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70371" y="8727816"/>
            <a:ext cx="6446557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Channels of delivery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13166" y="5495925"/>
            <a:ext cx="159735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11609" y="9592209"/>
            <a:ext cx="9724707" cy="0"/>
          </a:xfrm>
          <a:prstGeom prst="line">
            <a:avLst/>
          </a:prstGeom>
          <a:ln w="38100" cap="flat">
            <a:solidFill>
              <a:srgbClr val="2D48B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EG"/>
          </a:p>
        </p:txBody>
      </p:sp>
      <p:sp>
        <p:nvSpPr>
          <p:cNvPr id="3" name="AutoShape 3"/>
          <p:cNvSpPr/>
          <p:nvPr/>
        </p:nvSpPr>
        <p:spPr>
          <a:xfrm>
            <a:off x="2651760" y="3946903"/>
            <a:ext cx="13138643" cy="19050"/>
          </a:xfrm>
          <a:prstGeom prst="line">
            <a:avLst/>
          </a:prstGeom>
          <a:ln w="38100" cap="flat">
            <a:solidFill>
              <a:srgbClr val="70170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EG"/>
          </a:p>
        </p:txBody>
      </p:sp>
      <p:grpSp>
        <p:nvGrpSpPr>
          <p:cNvPr id="4" name="Group 4"/>
          <p:cNvGrpSpPr/>
          <p:nvPr/>
        </p:nvGrpSpPr>
        <p:grpSpPr>
          <a:xfrm>
            <a:off x="862335" y="3377536"/>
            <a:ext cx="3402252" cy="1176832"/>
            <a:chOff x="0" y="0"/>
            <a:chExt cx="896066" cy="3099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6067" cy="309948"/>
            </a:xfrm>
            <a:custGeom>
              <a:avLst/>
              <a:gdLst/>
              <a:ahLst/>
              <a:cxnLst/>
              <a:rect l="l" t="t" r="r" b="b"/>
              <a:pathLst>
                <a:path w="896067" h="309948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93896"/>
                  </a:lnTo>
                  <a:cubicBezTo>
                    <a:pt x="896067" y="257989"/>
                    <a:pt x="844108" y="309948"/>
                    <a:pt x="780015" y="309948"/>
                  </a:cubicBezTo>
                  <a:lnTo>
                    <a:pt x="116052" y="309948"/>
                  </a:lnTo>
                  <a:cubicBezTo>
                    <a:pt x="51958" y="309948"/>
                    <a:pt x="0" y="257989"/>
                    <a:pt x="0" y="193896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2D48B9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96066" cy="35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86203" y="3377536"/>
            <a:ext cx="3402252" cy="1176832"/>
            <a:chOff x="0" y="0"/>
            <a:chExt cx="896066" cy="3099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6067" cy="309948"/>
            </a:xfrm>
            <a:custGeom>
              <a:avLst/>
              <a:gdLst/>
              <a:ahLst/>
              <a:cxnLst/>
              <a:rect l="l" t="t" r="r" b="b"/>
              <a:pathLst>
                <a:path w="896067" h="309948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93896"/>
                  </a:lnTo>
                  <a:cubicBezTo>
                    <a:pt x="896067" y="257989"/>
                    <a:pt x="844108" y="309948"/>
                    <a:pt x="780015" y="309948"/>
                  </a:cubicBezTo>
                  <a:lnTo>
                    <a:pt x="116052" y="309948"/>
                  </a:lnTo>
                  <a:cubicBezTo>
                    <a:pt x="51958" y="309948"/>
                    <a:pt x="0" y="257989"/>
                    <a:pt x="0" y="193896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DB0D14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96066" cy="35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10071" y="3377536"/>
            <a:ext cx="3402252" cy="1176832"/>
            <a:chOff x="0" y="0"/>
            <a:chExt cx="896066" cy="3099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6067" cy="309948"/>
            </a:xfrm>
            <a:custGeom>
              <a:avLst/>
              <a:gdLst/>
              <a:ahLst/>
              <a:cxnLst/>
              <a:rect l="l" t="t" r="r" b="b"/>
              <a:pathLst>
                <a:path w="896067" h="309948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93896"/>
                  </a:lnTo>
                  <a:cubicBezTo>
                    <a:pt x="896067" y="257989"/>
                    <a:pt x="844108" y="309948"/>
                    <a:pt x="780015" y="309948"/>
                  </a:cubicBezTo>
                  <a:lnTo>
                    <a:pt x="116052" y="309948"/>
                  </a:lnTo>
                  <a:cubicBezTo>
                    <a:pt x="51958" y="309948"/>
                    <a:pt x="0" y="257989"/>
                    <a:pt x="0" y="193896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2D48B9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96066" cy="35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31499" y="3377536"/>
            <a:ext cx="3402252" cy="1176832"/>
            <a:chOff x="0" y="0"/>
            <a:chExt cx="896066" cy="3099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6067" cy="309948"/>
            </a:xfrm>
            <a:custGeom>
              <a:avLst/>
              <a:gdLst/>
              <a:ahLst/>
              <a:cxnLst/>
              <a:rect l="l" t="t" r="r" b="b"/>
              <a:pathLst>
                <a:path w="896067" h="309948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93896"/>
                  </a:lnTo>
                  <a:cubicBezTo>
                    <a:pt x="896067" y="257989"/>
                    <a:pt x="844108" y="309948"/>
                    <a:pt x="780015" y="309948"/>
                  </a:cubicBezTo>
                  <a:lnTo>
                    <a:pt x="116052" y="309948"/>
                  </a:lnTo>
                  <a:cubicBezTo>
                    <a:pt x="51958" y="309948"/>
                    <a:pt x="0" y="257989"/>
                    <a:pt x="0" y="193896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DB0D14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96066" cy="357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5726" y="3548543"/>
            <a:ext cx="3402252" cy="5594334"/>
            <a:chOff x="0" y="0"/>
            <a:chExt cx="896066" cy="147340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96067" cy="1473405"/>
            </a:xfrm>
            <a:custGeom>
              <a:avLst/>
              <a:gdLst/>
              <a:ahLst/>
              <a:cxnLst/>
              <a:rect l="l" t="t" r="r" b="b"/>
              <a:pathLst>
                <a:path w="896067" h="1473405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357353"/>
                  </a:lnTo>
                  <a:cubicBezTo>
                    <a:pt x="896067" y="1388132"/>
                    <a:pt x="883840" y="1417650"/>
                    <a:pt x="862076" y="1439414"/>
                  </a:cubicBezTo>
                  <a:cubicBezTo>
                    <a:pt x="840312" y="1461178"/>
                    <a:pt x="810793" y="1473405"/>
                    <a:pt x="780015" y="1473405"/>
                  </a:cubicBezTo>
                  <a:lnTo>
                    <a:pt x="116052" y="1473405"/>
                  </a:lnTo>
                  <a:cubicBezTo>
                    <a:pt x="51958" y="1473405"/>
                    <a:pt x="0" y="1421447"/>
                    <a:pt x="0" y="1357353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D48B9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96066" cy="1521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326744" y="3473393"/>
            <a:ext cx="3402252" cy="5594334"/>
            <a:chOff x="0" y="0"/>
            <a:chExt cx="896066" cy="14734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96067" cy="1473405"/>
            </a:xfrm>
            <a:custGeom>
              <a:avLst/>
              <a:gdLst/>
              <a:ahLst/>
              <a:cxnLst/>
              <a:rect l="l" t="t" r="r" b="b"/>
              <a:pathLst>
                <a:path w="896067" h="1473405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357353"/>
                  </a:lnTo>
                  <a:cubicBezTo>
                    <a:pt x="896067" y="1388132"/>
                    <a:pt x="883840" y="1417650"/>
                    <a:pt x="862076" y="1439414"/>
                  </a:cubicBezTo>
                  <a:cubicBezTo>
                    <a:pt x="840312" y="1461178"/>
                    <a:pt x="810793" y="1473405"/>
                    <a:pt x="780015" y="1473405"/>
                  </a:cubicBezTo>
                  <a:lnTo>
                    <a:pt x="116052" y="1473405"/>
                  </a:lnTo>
                  <a:cubicBezTo>
                    <a:pt x="51958" y="1473405"/>
                    <a:pt x="0" y="1421447"/>
                    <a:pt x="0" y="1357353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DB0D14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96066" cy="1521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696023" y="3500918"/>
            <a:ext cx="3402252" cy="5594334"/>
            <a:chOff x="0" y="0"/>
            <a:chExt cx="896066" cy="14734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96067" cy="1473405"/>
            </a:xfrm>
            <a:custGeom>
              <a:avLst/>
              <a:gdLst/>
              <a:ahLst/>
              <a:cxnLst/>
              <a:rect l="l" t="t" r="r" b="b"/>
              <a:pathLst>
                <a:path w="896067" h="1473405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357353"/>
                  </a:lnTo>
                  <a:cubicBezTo>
                    <a:pt x="896067" y="1388132"/>
                    <a:pt x="883840" y="1417650"/>
                    <a:pt x="862076" y="1439414"/>
                  </a:cubicBezTo>
                  <a:cubicBezTo>
                    <a:pt x="840312" y="1461178"/>
                    <a:pt x="810793" y="1473405"/>
                    <a:pt x="780015" y="1473405"/>
                  </a:cubicBezTo>
                  <a:lnTo>
                    <a:pt x="116052" y="1473405"/>
                  </a:lnTo>
                  <a:cubicBezTo>
                    <a:pt x="51958" y="1473405"/>
                    <a:pt x="0" y="1421447"/>
                    <a:pt x="0" y="1357353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D48B9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96066" cy="1521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153559" y="3473393"/>
            <a:ext cx="3402252" cy="5594334"/>
            <a:chOff x="0" y="0"/>
            <a:chExt cx="896066" cy="147340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6067" cy="1473405"/>
            </a:xfrm>
            <a:custGeom>
              <a:avLst/>
              <a:gdLst/>
              <a:ahLst/>
              <a:cxnLst/>
              <a:rect l="l" t="t" r="r" b="b"/>
              <a:pathLst>
                <a:path w="896067" h="1473405">
                  <a:moveTo>
                    <a:pt x="116052" y="0"/>
                  </a:moveTo>
                  <a:lnTo>
                    <a:pt x="780015" y="0"/>
                  </a:lnTo>
                  <a:cubicBezTo>
                    <a:pt x="844108" y="0"/>
                    <a:pt x="896067" y="51958"/>
                    <a:pt x="896067" y="116052"/>
                  </a:cubicBezTo>
                  <a:lnTo>
                    <a:pt x="896067" y="1357353"/>
                  </a:lnTo>
                  <a:cubicBezTo>
                    <a:pt x="896067" y="1388132"/>
                    <a:pt x="883840" y="1417650"/>
                    <a:pt x="862076" y="1439414"/>
                  </a:cubicBezTo>
                  <a:cubicBezTo>
                    <a:pt x="840312" y="1461178"/>
                    <a:pt x="810793" y="1473405"/>
                    <a:pt x="780015" y="1473405"/>
                  </a:cubicBezTo>
                  <a:lnTo>
                    <a:pt x="116052" y="1473405"/>
                  </a:lnTo>
                  <a:cubicBezTo>
                    <a:pt x="51958" y="1473405"/>
                    <a:pt x="0" y="1421447"/>
                    <a:pt x="0" y="1357353"/>
                  </a:cubicBezTo>
                  <a:lnTo>
                    <a:pt x="0" y="116052"/>
                  </a:lnTo>
                  <a:cubicBezTo>
                    <a:pt x="0" y="51958"/>
                    <a:pt x="51958" y="0"/>
                    <a:pt x="1160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10613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896066" cy="1521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1874305" y="-1373153"/>
            <a:ext cx="5924450" cy="4114800"/>
          </a:xfrm>
          <a:custGeom>
            <a:avLst/>
            <a:gdLst/>
            <a:ahLst/>
            <a:cxnLst/>
            <a:rect l="l" t="t" r="r" b="b"/>
            <a:pathLst>
              <a:path w="5924450" h="4114800">
                <a:moveTo>
                  <a:pt x="0" y="0"/>
                </a:moveTo>
                <a:lnTo>
                  <a:pt x="5924450" y="0"/>
                </a:lnTo>
                <a:lnTo>
                  <a:pt x="5924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29" name="Freeform 29"/>
          <p:cNvSpPr/>
          <p:nvPr/>
        </p:nvSpPr>
        <p:spPr>
          <a:xfrm flipH="1">
            <a:off x="8873962" y="1126871"/>
            <a:ext cx="2904246" cy="1388124"/>
          </a:xfrm>
          <a:custGeom>
            <a:avLst/>
            <a:gdLst/>
            <a:ahLst/>
            <a:cxnLst/>
            <a:rect l="l" t="t" r="r" b="b"/>
            <a:pathLst>
              <a:path w="2904246" h="1388124">
                <a:moveTo>
                  <a:pt x="2904246" y="0"/>
                </a:moveTo>
                <a:lnTo>
                  <a:pt x="0" y="0"/>
                </a:lnTo>
                <a:lnTo>
                  <a:pt x="0" y="1388124"/>
                </a:lnTo>
                <a:lnTo>
                  <a:pt x="2904246" y="1388124"/>
                </a:lnTo>
                <a:lnTo>
                  <a:pt x="29042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91320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0" name="TextBox 30"/>
          <p:cNvSpPr txBox="1"/>
          <p:nvPr/>
        </p:nvSpPr>
        <p:spPr>
          <a:xfrm>
            <a:off x="862335" y="398497"/>
            <a:ext cx="8281665" cy="2569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88"/>
              </a:lnSpc>
            </a:pPr>
            <a:r>
              <a:rPr lang="en-US" sz="14991">
                <a:solidFill>
                  <a:srgbClr val="DB0D14"/>
                </a:solidFill>
                <a:latin typeface="League Gothic"/>
                <a:ea typeface="League Gothic"/>
                <a:cs typeface="League Gothic"/>
                <a:sym typeface="League Gothic"/>
              </a:rPr>
              <a:t>Marketing Mix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2335" y="9361175"/>
            <a:ext cx="3006398" cy="43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06"/>
              </a:lnSpc>
            </a:pPr>
            <a:r>
              <a:rPr lang="en-US" sz="2433" spc="-48">
                <a:solidFill>
                  <a:srgbClr val="2D48B9"/>
                </a:solidFill>
                <a:latin typeface="Coco Gothic"/>
                <a:ea typeface="Coco Gothic"/>
                <a:cs typeface="Coco Gothic"/>
                <a:sym typeface="Coco Gothic"/>
              </a:rPr>
              <a:t>Marketing Strategy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52284" y="3443768"/>
            <a:ext cx="1789397" cy="87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51"/>
              </a:lnSpc>
            </a:pPr>
            <a:r>
              <a:rPr lang="en-US" sz="5108" spc="-102">
                <a:solidFill>
                  <a:srgbClr val="FFF7EC"/>
                </a:solidFill>
                <a:latin typeface="League Gothic"/>
                <a:ea typeface="League Gothic"/>
                <a:cs typeface="League Gothic"/>
                <a:sym typeface="League Gothic"/>
              </a:rPr>
              <a:t>Product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16431" y="3453293"/>
            <a:ext cx="1789397" cy="8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1"/>
              </a:lnSpc>
            </a:pPr>
            <a:r>
              <a:rPr lang="en-US" sz="5008" spc="-100">
                <a:solidFill>
                  <a:srgbClr val="FFF7EC"/>
                </a:solidFill>
                <a:latin typeface="League Gothic"/>
                <a:ea typeface="League Gothic"/>
                <a:cs typeface="League Gothic"/>
                <a:sym typeface="League Gothic"/>
              </a:rPr>
              <a:t>Price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862298" y="3481868"/>
            <a:ext cx="2022874" cy="8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11"/>
              </a:lnSpc>
            </a:pPr>
            <a:r>
              <a:rPr lang="en-US" sz="5008" spc="-100">
                <a:solidFill>
                  <a:srgbClr val="FFF7EC"/>
                </a:solidFill>
                <a:latin typeface="League Gothic"/>
                <a:ea typeface="League Gothic"/>
                <a:cs typeface="League Gothic"/>
                <a:sym typeface="League Gothic"/>
              </a:rPr>
              <a:t>Promotions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43195" y="4723968"/>
            <a:ext cx="2868414" cy="263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Awareness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behavior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286203" y="4775167"/>
            <a:ext cx="3352544" cy="282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16" lvl="1" indent="-428608" algn="just">
              <a:lnSpc>
                <a:spcPts val="5558"/>
              </a:lnSpc>
              <a:buFont typeface="Arial"/>
              <a:buChar char="•"/>
            </a:pPr>
            <a:r>
              <a:rPr lang="en-US" sz="3970" spc="-79">
                <a:solidFill>
                  <a:srgbClr val="100F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</a:t>
            </a:r>
          </a:p>
          <a:p>
            <a:pPr marL="857216" lvl="1" indent="-428608" algn="just">
              <a:lnSpc>
                <a:spcPts val="5558"/>
              </a:lnSpc>
              <a:buFont typeface="Arial"/>
              <a:buChar char="•"/>
            </a:pPr>
            <a:r>
              <a:rPr lang="en-US" sz="3970" spc="-79">
                <a:solidFill>
                  <a:srgbClr val="100F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Effort</a:t>
            </a:r>
          </a:p>
          <a:p>
            <a:pPr marL="857216" lvl="1" indent="-428608" algn="l">
              <a:lnSpc>
                <a:spcPts val="5558"/>
              </a:lnSpc>
              <a:buFont typeface="Arial"/>
              <a:buChar char="•"/>
            </a:pPr>
            <a:r>
              <a:rPr lang="en-US" sz="3970" spc="-79">
                <a:solidFill>
                  <a:srgbClr val="100F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missing some trends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10071" y="4784692"/>
            <a:ext cx="2868414" cy="197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Tiktok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Instagram</a:t>
            </a:r>
          </a:p>
          <a:p>
            <a:pPr marL="798829" lvl="1" indent="-399415" algn="just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146025" y="4609668"/>
            <a:ext cx="3094223" cy="3757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l">
              <a:lnSpc>
                <a:spcPts val="6326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Psychologist</a:t>
            </a:r>
          </a:p>
          <a:p>
            <a:pPr algn="ctr">
              <a:lnSpc>
                <a:spcPts val="6326"/>
              </a:lnSpc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(Dr. Georgette Savvides)</a:t>
            </a:r>
          </a:p>
          <a:p>
            <a:pPr marL="798829" lvl="1" indent="-399415" algn="l">
              <a:lnSpc>
                <a:spcPts val="5179"/>
              </a:lnSpc>
              <a:buFont typeface="Arial"/>
              <a:buChar char="•"/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Influencer</a:t>
            </a:r>
          </a:p>
          <a:p>
            <a:pPr algn="ctr">
              <a:lnSpc>
                <a:spcPts val="5179"/>
              </a:lnSpc>
            </a:pPr>
            <a:r>
              <a:rPr lang="en-US" sz="3699" spc="-7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(Sarah Hany)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916851" y="3472343"/>
            <a:ext cx="960596" cy="88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4"/>
              </a:lnSpc>
              <a:spcBef>
                <a:spcPct val="0"/>
              </a:spcBef>
            </a:pPr>
            <a:r>
              <a:rPr lang="en-US" sz="5065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Place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65021"/>
            <a:ext cx="5403414" cy="6356958"/>
          </a:xfrm>
          <a:custGeom>
            <a:avLst/>
            <a:gdLst/>
            <a:ahLst/>
            <a:cxnLst/>
            <a:rect l="l" t="t" r="r" b="b"/>
            <a:pathLst>
              <a:path w="5403414" h="6356958">
                <a:moveTo>
                  <a:pt x="0" y="0"/>
                </a:moveTo>
                <a:lnTo>
                  <a:pt x="5403414" y="0"/>
                </a:lnTo>
                <a:lnTo>
                  <a:pt x="540341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>
            <a:off x="6025859" y="1965021"/>
            <a:ext cx="5792778" cy="6356958"/>
          </a:xfrm>
          <a:custGeom>
            <a:avLst/>
            <a:gdLst/>
            <a:ahLst/>
            <a:cxnLst/>
            <a:rect l="l" t="t" r="r" b="b"/>
            <a:pathLst>
              <a:path w="5792778" h="6356958">
                <a:moveTo>
                  <a:pt x="0" y="0"/>
                </a:moveTo>
                <a:lnTo>
                  <a:pt x="5792778" y="0"/>
                </a:lnTo>
                <a:lnTo>
                  <a:pt x="579277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Freeform 4"/>
          <p:cNvSpPr/>
          <p:nvPr/>
        </p:nvSpPr>
        <p:spPr>
          <a:xfrm>
            <a:off x="12367544" y="1965021"/>
            <a:ext cx="5610016" cy="6356958"/>
          </a:xfrm>
          <a:custGeom>
            <a:avLst/>
            <a:gdLst/>
            <a:ahLst/>
            <a:cxnLst/>
            <a:rect l="l" t="t" r="r" b="b"/>
            <a:pathLst>
              <a:path w="5610016" h="6356958">
                <a:moveTo>
                  <a:pt x="0" y="0"/>
                </a:moveTo>
                <a:lnTo>
                  <a:pt x="5610016" y="0"/>
                </a:lnTo>
                <a:lnTo>
                  <a:pt x="56100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40830" y="867175"/>
            <a:ext cx="1301147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3"/>
              </a:lnSpc>
            </a:pPr>
            <a:r>
              <a:rPr lang="en-US" sz="5911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Slogan and campagin message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928916" y="3356762"/>
            <a:ext cx="6330384" cy="636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الإعلانات مش بتركز عليك بتركز علي عقلك .</a:t>
            </a:r>
          </a:p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 الإعلانات  بتتكرر طريقتك تتغير</a:t>
            </a:r>
          </a:p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الإعلانات بتسيطر علي  تفكيرك و انت بتسيطر  علي  نفسك </a:t>
            </a:r>
          </a:p>
          <a:p>
            <a:pPr algn="ctr" rtl="1">
              <a:lnSpc>
                <a:spcPts val="5599"/>
              </a:lnSpc>
            </a:pPr>
            <a:endParaRPr lang="ar-EG" sz="3999" spc="-7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  <a:rtl/>
            </a:endParaRPr>
          </a:p>
          <a:p>
            <a:pPr algn="ctr" rtl="1">
              <a:lnSpc>
                <a:spcPts val="5599"/>
              </a:lnSpc>
            </a:pPr>
            <a:endParaRPr lang="ar-EG" sz="3999" spc="-7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  <a:rtl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8876" y="2475917"/>
            <a:ext cx="4377419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spc="-89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Slogans: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10324" y="2475917"/>
            <a:ext cx="4377419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spc="-89">
                <a:solidFill>
                  <a:srgbClr val="2D48B9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Messages: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8876" y="3356762"/>
            <a:ext cx="5095679" cy="422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فكر فيها قبل ما تشتريها.</a:t>
            </a:r>
          </a:p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كل مايتكرر كل ما تتأثر </a:t>
            </a:r>
          </a:p>
          <a:p>
            <a:pPr marL="863598" lvl="1" indent="-431799" algn="ctr" rtl="1">
              <a:lnSpc>
                <a:spcPts val="5599"/>
              </a:lnSpc>
              <a:buFont typeface="Arial"/>
              <a:buChar char="•"/>
            </a:pPr>
            <a:r>
              <a:rPr lang="ar-EG" sz="3999" spc="-7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rtl/>
              </a:rPr>
              <a:t>انت التتحكم في اختيراتك مش الاعلانات  </a:t>
            </a:r>
          </a:p>
          <a:p>
            <a:pPr algn="ctr" rtl="1">
              <a:lnSpc>
                <a:spcPts val="5599"/>
              </a:lnSpc>
            </a:pPr>
            <a:endParaRPr lang="ar-EG" sz="3999" spc="-7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  <a:rtl/>
            </a:endParaRPr>
          </a:p>
          <a:p>
            <a:pPr algn="ctr" rtl="1">
              <a:lnSpc>
                <a:spcPts val="5599"/>
              </a:lnSpc>
            </a:pPr>
            <a:endParaRPr lang="ar-EG" sz="3999" spc="-7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  <a:rtl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89666" y="2367840"/>
            <a:ext cx="5108668" cy="4114800"/>
          </a:xfrm>
          <a:custGeom>
            <a:avLst/>
            <a:gdLst/>
            <a:ahLst/>
            <a:cxnLst/>
            <a:rect l="l" t="t" r="r" b="b"/>
            <a:pathLst>
              <a:path w="5108668" h="4114800">
                <a:moveTo>
                  <a:pt x="0" y="0"/>
                </a:moveTo>
                <a:lnTo>
                  <a:pt x="5108668" y="0"/>
                </a:lnTo>
                <a:lnTo>
                  <a:pt x="51086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3598739" y="6724650"/>
            <a:ext cx="11300072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2"/>
              </a:lnSpc>
            </a:pPr>
            <a:r>
              <a:rPr lang="en-US" sz="7202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POTENTIAL PARTNERS </a:t>
            </a:r>
          </a:p>
          <a:p>
            <a:pPr algn="ctr">
              <a:lnSpc>
                <a:spcPts val="8642"/>
              </a:lnSpc>
            </a:pPr>
            <a:r>
              <a:rPr lang="en-US" sz="7202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AND STAKEHOLDERS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217" y="-110869"/>
            <a:ext cx="4967032" cy="10397869"/>
            <a:chOff x="0" y="0"/>
            <a:chExt cx="1264864" cy="26478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4863" cy="2647836"/>
            </a:xfrm>
            <a:custGeom>
              <a:avLst/>
              <a:gdLst/>
              <a:ahLst/>
              <a:cxnLst/>
              <a:rect l="l" t="t" r="r" b="b"/>
              <a:pathLst>
                <a:path w="1264863" h="2647836">
                  <a:moveTo>
                    <a:pt x="79492" y="0"/>
                  </a:moveTo>
                  <a:lnTo>
                    <a:pt x="1185372" y="0"/>
                  </a:lnTo>
                  <a:cubicBezTo>
                    <a:pt x="1206454" y="0"/>
                    <a:pt x="1226673" y="8375"/>
                    <a:pt x="1241581" y="23283"/>
                  </a:cubicBezTo>
                  <a:cubicBezTo>
                    <a:pt x="1256489" y="38190"/>
                    <a:pt x="1264863" y="58409"/>
                    <a:pt x="1264863" y="79492"/>
                  </a:cubicBezTo>
                  <a:lnTo>
                    <a:pt x="1264863" y="2568344"/>
                  </a:lnTo>
                  <a:cubicBezTo>
                    <a:pt x="1264863" y="2612246"/>
                    <a:pt x="1229274" y="2647836"/>
                    <a:pt x="1185372" y="2647836"/>
                  </a:cubicBezTo>
                  <a:lnTo>
                    <a:pt x="79492" y="2647836"/>
                  </a:lnTo>
                  <a:cubicBezTo>
                    <a:pt x="58409" y="2647836"/>
                    <a:pt x="38190" y="2639461"/>
                    <a:pt x="23283" y="2624553"/>
                  </a:cubicBezTo>
                  <a:cubicBezTo>
                    <a:pt x="8375" y="2609646"/>
                    <a:pt x="0" y="2589426"/>
                    <a:pt x="0" y="2568344"/>
                  </a:cubicBezTo>
                  <a:lnTo>
                    <a:pt x="0" y="79492"/>
                  </a:lnTo>
                  <a:cubicBezTo>
                    <a:pt x="0" y="58409"/>
                    <a:pt x="8375" y="38190"/>
                    <a:pt x="23283" y="23283"/>
                  </a:cubicBezTo>
                  <a:cubicBezTo>
                    <a:pt x="38190" y="8375"/>
                    <a:pt x="58409" y="0"/>
                    <a:pt x="794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D48B9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64864" cy="2724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Ministry of youth and sports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Ministry of communication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Universities (psychology departments) 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Media platforms ( instagram , Tikok and Facebook)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78474" y="-37442"/>
            <a:ext cx="5217294" cy="10324442"/>
            <a:chOff x="0" y="0"/>
            <a:chExt cx="1275053" cy="25231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5053" cy="2523187"/>
            </a:xfrm>
            <a:custGeom>
              <a:avLst/>
              <a:gdLst/>
              <a:ahLst/>
              <a:cxnLst/>
              <a:rect l="l" t="t" r="r" b="b"/>
              <a:pathLst>
                <a:path w="1275053" h="2523187">
                  <a:moveTo>
                    <a:pt x="75679" y="0"/>
                  </a:moveTo>
                  <a:lnTo>
                    <a:pt x="1199374" y="0"/>
                  </a:lnTo>
                  <a:cubicBezTo>
                    <a:pt x="1219445" y="0"/>
                    <a:pt x="1238695" y="7973"/>
                    <a:pt x="1252887" y="22166"/>
                  </a:cubicBezTo>
                  <a:cubicBezTo>
                    <a:pt x="1267080" y="36358"/>
                    <a:pt x="1275053" y="55607"/>
                    <a:pt x="1275053" y="75679"/>
                  </a:cubicBezTo>
                  <a:lnTo>
                    <a:pt x="1275053" y="2447508"/>
                  </a:lnTo>
                  <a:cubicBezTo>
                    <a:pt x="1275053" y="2489305"/>
                    <a:pt x="1241170" y="2523187"/>
                    <a:pt x="1199374" y="2523187"/>
                  </a:cubicBezTo>
                  <a:lnTo>
                    <a:pt x="75679" y="2523187"/>
                  </a:lnTo>
                  <a:cubicBezTo>
                    <a:pt x="33882" y="2523187"/>
                    <a:pt x="0" y="2489305"/>
                    <a:pt x="0" y="2447508"/>
                  </a:cubicBezTo>
                  <a:lnTo>
                    <a:pt x="0" y="75679"/>
                  </a:lnTo>
                  <a:cubicBezTo>
                    <a:pt x="0" y="33882"/>
                    <a:pt x="33882" y="0"/>
                    <a:pt x="756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DB0D14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75053" cy="2599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Brands and advertisers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telecom companies (Vodafone, Etisalat)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Media outlets (El Youm 7, Cairo Scene, and masrawy)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Tech companies (Apple and SamSung)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25763" y="0"/>
            <a:ext cx="4529156" cy="10287000"/>
            <a:chOff x="0" y="0"/>
            <a:chExt cx="1192864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2864" cy="2709333"/>
            </a:xfrm>
            <a:custGeom>
              <a:avLst/>
              <a:gdLst/>
              <a:ahLst/>
              <a:cxnLst/>
              <a:rect l="l" t="t" r="r" b="b"/>
              <a:pathLst>
                <a:path w="1192864" h="2709333">
                  <a:moveTo>
                    <a:pt x="87177" y="0"/>
                  </a:moveTo>
                  <a:lnTo>
                    <a:pt x="1105687" y="0"/>
                  </a:lnTo>
                  <a:cubicBezTo>
                    <a:pt x="1128808" y="0"/>
                    <a:pt x="1150982" y="9185"/>
                    <a:pt x="1167331" y="25534"/>
                  </a:cubicBezTo>
                  <a:cubicBezTo>
                    <a:pt x="1183679" y="41882"/>
                    <a:pt x="1192864" y="64056"/>
                    <a:pt x="1192864" y="87177"/>
                  </a:cubicBezTo>
                  <a:lnTo>
                    <a:pt x="1192864" y="2622156"/>
                  </a:lnTo>
                  <a:cubicBezTo>
                    <a:pt x="1192864" y="2645277"/>
                    <a:pt x="1183679" y="2667451"/>
                    <a:pt x="1167331" y="2683800"/>
                  </a:cubicBezTo>
                  <a:cubicBezTo>
                    <a:pt x="1150982" y="2700149"/>
                    <a:pt x="1128808" y="2709333"/>
                    <a:pt x="1105687" y="2709333"/>
                  </a:cubicBezTo>
                  <a:lnTo>
                    <a:pt x="87177" y="2709333"/>
                  </a:lnTo>
                  <a:cubicBezTo>
                    <a:pt x="39030" y="2709333"/>
                    <a:pt x="0" y="2670303"/>
                    <a:pt x="0" y="2622156"/>
                  </a:cubicBezTo>
                  <a:lnTo>
                    <a:pt x="0" y="87177"/>
                  </a:lnTo>
                  <a:cubicBezTo>
                    <a:pt x="0" y="39030"/>
                    <a:pt x="39030" y="0"/>
                    <a:pt x="871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2D48B9"/>
              </a:solidFill>
              <a:prstDash val="solid"/>
              <a:round/>
            </a:ln>
          </p:spPr>
          <p:txBody>
            <a:bodyPr/>
            <a:lstStyle/>
            <a:p>
              <a:endParaRPr lang="en-E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92864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Youth and consumers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social media users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Parents  </a:t>
              </a:r>
            </a:p>
            <a:p>
              <a:pPr marL="604513" lvl="1" indent="-302256" algn="ctr">
                <a:lnSpc>
                  <a:spcPts val="3919"/>
                </a:lnSpc>
                <a:buAutoNum type="arabicPeriod"/>
              </a:pPr>
              <a:r>
                <a:rPr lang="en-US" sz="2799">
                  <a:solidFill>
                    <a:srgbClr val="000000"/>
                  </a:solidFill>
                  <a:latin typeface="Bernoru"/>
                  <a:ea typeface="Bernoru"/>
                  <a:cs typeface="Bernoru"/>
                  <a:sym typeface="Bernoru"/>
                </a:rPr>
                <a:t>psychologist and media educators</a:t>
              </a:r>
            </a:p>
            <a:p>
              <a:pPr algn="ctr">
                <a:lnSpc>
                  <a:spcPts val="3919"/>
                </a:lnSpc>
              </a:pPr>
              <a:endParaRPr lang="en-US" sz="2799">
                <a:solidFill>
                  <a:srgbClr val="000000"/>
                </a:solidFill>
                <a:latin typeface="Bernoru"/>
                <a:ea typeface="Bernoru"/>
                <a:cs typeface="Bernoru"/>
                <a:sym typeface="Bernoru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8613" y="0"/>
            <a:ext cx="4508016" cy="2492557"/>
            <a:chOff x="0" y="0"/>
            <a:chExt cx="1187296" cy="656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87297" cy="656476"/>
            </a:xfrm>
            <a:custGeom>
              <a:avLst/>
              <a:gdLst/>
              <a:ahLst/>
              <a:cxnLst/>
              <a:rect l="l" t="t" r="r" b="b"/>
              <a:pathLst>
                <a:path w="1187297" h="656476">
                  <a:moveTo>
                    <a:pt x="87586" y="0"/>
                  </a:moveTo>
                  <a:lnTo>
                    <a:pt x="1099711" y="0"/>
                  </a:lnTo>
                  <a:cubicBezTo>
                    <a:pt x="1122940" y="0"/>
                    <a:pt x="1145218" y="9228"/>
                    <a:pt x="1161643" y="25653"/>
                  </a:cubicBezTo>
                  <a:cubicBezTo>
                    <a:pt x="1178069" y="42079"/>
                    <a:pt x="1187297" y="64357"/>
                    <a:pt x="1187297" y="87586"/>
                  </a:cubicBezTo>
                  <a:lnTo>
                    <a:pt x="1187297" y="568890"/>
                  </a:lnTo>
                  <a:cubicBezTo>
                    <a:pt x="1187297" y="592119"/>
                    <a:pt x="1178069" y="614397"/>
                    <a:pt x="1161643" y="630823"/>
                  </a:cubicBezTo>
                  <a:cubicBezTo>
                    <a:pt x="1145218" y="647248"/>
                    <a:pt x="1122940" y="656476"/>
                    <a:pt x="1099711" y="656476"/>
                  </a:cubicBezTo>
                  <a:lnTo>
                    <a:pt x="87586" y="656476"/>
                  </a:lnTo>
                  <a:cubicBezTo>
                    <a:pt x="64357" y="656476"/>
                    <a:pt x="42079" y="647248"/>
                    <a:pt x="25653" y="630823"/>
                  </a:cubicBezTo>
                  <a:cubicBezTo>
                    <a:pt x="9228" y="614397"/>
                    <a:pt x="0" y="592119"/>
                    <a:pt x="0" y="568890"/>
                  </a:cubicBezTo>
                  <a:lnTo>
                    <a:pt x="0" y="87586"/>
                  </a:lnTo>
                  <a:cubicBezTo>
                    <a:pt x="0" y="64357"/>
                    <a:pt x="9228" y="42079"/>
                    <a:pt x="25653" y="25653"/>
                  </a:cubicBezTo>
                  <a:cubicBezTo>
                    <a:pt x="42079" y="9228"/>
                    <a:pt x="64357" y="0"/>
                    <a:pt x="87586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87296" cy="732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FFFFF"/>
                  </a:solidFill>
                  <a:latin typeface="Bernoru"/>
                  <a:ea typeface="Bernoru"/>
                  <a:cs typeface="Bernoru"/>
                  <a:sym typeface="Bernoru"/>
                </a:rPr>
                <a:t>High power- High interest 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791357" y="0"/>
            <a:ext cx="4705285" cy="2492557"/>
            <a:chOff x="0" y="0"/>
            <a:chExt cx="1239252" cy="6564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39252" cy="656476"/>
            </a:xfrm>
            <a:custGeom>
              <a:avLst/>
              <a:gdLst/>
              <a:ahLst/>
              <a:cxnLst/>
              <a:rect l="l" t="t" r="r" b="b"/>
              <a:pathLst>
                <a:path w="1239252" h="656476">
                  <a:moveTo>
                    <a:pt x="83914" y="0"/>
                  </a:moveTo>
                  <a:lnTo>
                    <a:pt x="1155338" y="0"/>
                  </a:lnTo>
                  <a:cubicBezTo>
                    <a:pt x="1177594" y="0"/>
                    <a:pt x="1198937" y="8841"/>
                    <a:pt x="1214674" y="24578"/>
                  </a:cubicBezTo>
                  <a:cubicBezTo>
                    <a:pt x="1230411" y="40315"/>
                    <a:pt x="1239252" y="61658"/>
                    <a:pt x="1239252" y="83914"/>
                  </a:cubicBezTo>
                  <a:lnTo>
                    <a:pt x="1239252" y="572562"/>
                  </a:lnTo>
                  <a:cubicBezTo>
                    <a:pt x="1239252" y="594817"/>
                    <a:pt x="1230411" y="616161"/>
                    <a:pt x="1214674" y="631898"/>
                  </a:cubicBezTo>
                  <a:cubicBezTo>
                    <a:pt x="1198937" y="647635"/>
                    <a:pt x="1177594" y="656476"/>
                    <a:pt x="1155338" y="656476"/>
                  </a:cubicBezTo>
                  <a:lnTo>
                    <a:pt x="83914" y="656476"/>
                  </a:lnTo>
                  <a:cubicBezTo>
                    <a:pt x="61658" y="656476"/>
                    <a:pt x="40315" y="647635"/>
                    <a:pt x="24578" y="631898"/>
                  </a:cubicBezTo>
                  <a:cubicBezTo>
                    <a:pt x="8841" y="616161"/>
                    <a:pt x="0" y="594817"/>
                    <a:pt x="0" y="572562"/>
                  </a:cubicBezTo>
                  <a:lnTo>
                    <a:pt x="0" y="83914"/>
                  </a:lnTo>
                  <a:cubicBezTo>
                    <a:pt x="0" y="61658"/>
                    <a:pt x="8841" y="40315"/>
                    <a:pt x="24578" y="24578"/>
                  </a:cubicBezTo>
                  <a:cubicBezTo>
                    <a:pt x="40315" y="8841"/>
                    <a:pt x="61658" y="0"/>
                    <a:pt x="83914" y="0"/>
                  </a:cubicBezTo>
                  <a:close/>
                </a:path>
              </a:pathLst>
            </a:custGeom>
            <a:solidFill>
              <a:srgbClr val="DB0D14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239252" cy="704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125763" y="0"/>
            <a:ext cx="4430963" cy="2492557"/>
            <a:chOff x="0" y="0"/>
            <a:chExt cx="1167002" cy="65647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67003" cy="656476"/>
            </a:xfrm>
            <a:custGeom>
              <a:avLst/>
              <a:gdLst/>
              <a:ahLst/>
              <a:cxnLst/>
              <a:rect l="l" t="t" r="r" b="b"/>
              <a:pathLst>
                <a:path w="1167003" h="656476">
                  <a:moveTo>
                    <a:pt x="89109" y="0"/>
                  </a:moveTo>
                  <a:lnTo>
                    <a:pt x="1077894" y="0"/>
                  </a:lnTo>
                  <a:cubicBezTo>
                    <a:pt x="1127107" y="0"/>
                    <a:pt x="1167003" y="39895"/>
                    <a:pt x="1167003" y="89109"/>
                  </a:cubicBezTo>
                  <a:lnTo>
                    <a:pt x="1167003" y="567367"/>
                  </a:lnTo>
                  <a:cubicBezTo>
                    <a:pt x="1167003" y="591000"/>
                    <a:pt x="1157614" y="613665"/>
                    <a:pt x="1140903" y="630376"/>
                  </a:cubicBezTo>
                  <a:cubicBezTo>
                    <a:pt x="1124192" y="647088"/>
                    <a:pt x="1101527" y="656476"/>
                    <a:pt x="1077894" y="656476"/>
                  </a:cubicBezTo>
                  <a:lnTo>
                    <a:pt x="89109" y="656476"/>
                  </a:lnTo>
                  <a:cubicBezTo>
                    <a:pt x="65476" y="656476"/>
                    <a:pt x="42811" y="647088"/>
                    <a:pt x="26099" y="630376"/>
                  </a:cubicBezTo>
                  <a:cubicBezTo>
                    <a:pt x="9388" y="613665"/>
                    <a:pt x="0" y="591000"/>
                    <a:pt x="0" y="567367"/>
                  </a:cubicBezTo>
                  <a:lnTo>
                    <a:pt x="0" y="89109"/>
                  </a:lnTo>
                  <a:cubicBezTo>
                    <a:pt x="0" y="65476"/>
                    <a:pt x="9388" y="42811"/>
                    <a:pt x="26099" y="26099"/>
                  </a:cubicBezTo>
                  <a:cubicBezTo>
                    <a:pt x="42811" y="9388"/>
                    <a:pt x="65476" y="0"/>
                    <a:pt x="89109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1167002" cy="74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39"/>
                </a:lnSpc>
              </a:pPr>
              <a:r>
                <a:rPr lang="en-US" sz="4099">
                  <a:solidFill>
                    <a:srgbClr val="FFFFFF"/>
                  </a:solidFill>
                  <a:latin typeface="Bernoru"/>
                  <a:ea typeface="Bernoru"/>
                  <a:cs typeface="Bernoru"/>
                  <a:sym typeface="Bernoru"/>
                </a:rPr>
                <a:t>Low power-High interest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791357" y="417582"/>
            <a:ext cx="4917418" cy="156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7"/>
              </a:lnSpc>
              <a:spcBef>
                <a:spcPct val="0"/>
              </a:spcBef>
            </a:pPr>
            <a:r>
              <a:rPr lang="en-US" sz="4498" b="1">
                <a:solidFill>
                  <a:srgbClr val="FFFFFF"/>
                </a:solidFill>
                <a:latin typeface="Bernoru"/>
                <a:ea typeface="Bernoru"/>
                <a:cs typeface="Bernoru"/>
                <a:sym typeface="Bernoru"/>
              </a:rPr>
              <a:t>High power- Low interest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1659" y="3422874"/>
            <a:ext cx="9906230" cy="6013171"/>
            <a:chOff x="0" y="0"/>
            <a:chExt cx="13208306" cy="8017562"/>
          </a:xfrm>
        </p:grpSpPr>
        <p:sp>
          <p:nvSpPr>
            <p:cNvPr id="3" name="TextBox 3"/>
            <p:cNvSpPr txBox="1"/>
            <p:nvPr/>
          </p:nvSpPr>
          <p:spPr>
            <a:xfrm>
              <a:off x="624866" y="-9525"/>
              <a:ext cx="9858046" cy="955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2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37685"/>
              <a:ext cx="11025313" cy="78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5447" y="1998209"/>
              <a:ext cx="11744109" cy="955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2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030" y="3045418"/>
              <a:ext cx="13134701" cy="78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18022" y="4176737"/>
              <a:ext cx="11744109" cy="955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2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3606" y="5223946"/>
              <a:ext cx="13134701" cy="78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18022" y="6187023"/>
              <a:ext cx="11744109" cy="955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2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3606" y="7234233"/>
              <a:ext cx="13134701" cy="78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1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676159" y="4046570"/>
            <a:ext cx="5925891" cy="4340715"/>
          </a:xfrm>
          <a:custGeom>
            <a:avLst/>
            <a:gdLst/>
            <a:ahLst/>
            <a:cxnLst/>
            <a:rect l="l" t="t" r="r" b="b"/>
            <a:pathLst>
              <a:path w="5925891" h="4340715">
                <a:moveTo>
                  <a:pt x="0" y="0"/>
                </a:moveTo>
                <a:lnTo>
                  <a:pt x="5925891" y="0"/>
                </a:lnTo>
                <a:lnTo>
                  <a:pt x="5925891" y="4340715"/>
                </a:lnTo>
                <a:lnTo>
                  <a:pt x="0" y="4340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2" name="Freeform 12"/>
          <p:cNvSpPr/>
          <p:nvPr/>
        </p:nvSpPr>
        <p:spPr>
          <a:xfrm>
            <a:off x="589703" y="3720975"/>
            <a:ext cx="4014017" cy="4991905"/>
          </a:xfrm>
          <a:custGeom>
            <a:avLst/>
            <a:gdLst/>
            <a:ahLst/>
            <a:cxnLst/>
            <a:rect l="l" t="t" r="r" b="b"/>
            <a:pathLst>
              <a:path w="4014017" h="4991905">
                <a:moveTo>
                  <a:pt x="0" y="0"/>
                </a:moveTo>
                <a:lnTo>
                  <a:pt x="4014017" y="0"/>
                </a:lnTo>
                <a:lnTo>
                  <a:pt x="4014017" y="4991905"/>
                </a:lnTo>
                <a:lnTo>
                  <a:pt x="0" y="4991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842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13" name="TextBox 13"/>
          <p:cNvSpPr txBox="1"/>
          <p:nvPr/>
        </p:nvSpPr>
        <p:spPr>
          <a:xfrm>
            <a:off x="2440830" y="867175"/>
            <a:ext cx="1301147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3"/>
              </a:lnSpc>
            </a:pPr>
            <a:r>
              <a:rPr lang="en-US" sz="8411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Partnerships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6691" y="2174463"/>
            <a:ext cx="7232353" cy="6890460"/>
          </a:xfrm>
          <a:custGeom>
            <a:avLst/>
            <a:gdLst/>
            <a:ahLst/>
            <a:cxnLst/>
            <a:rect l="l" t="t" r="r" b="b"/>
            <a:pathLst>
              <a:path w="7232353" h="6890460">
                <a:moveTo>
                  <a:pt x="0" y="0"/>
                </a:moveTo>
                <a:lnTo>
                  <a:pt x="7232353" y="0"/>
                </a:lnTo>
                <a:lnTo>
                  <a:pt x="7232353" y="6890459"/>
                </a:lnTo>
                <a:lnTo>
                  <a:pt x="0" y="6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1028700" y="5133975"/>
            <a:ext cx="9142658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Channels of delivery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35681" y="1028700"/>
            <a:ext cx="4954644" cy="4720424"/>
          </a:xfrm>
          <a:custGeom>
            <a:avLst/>
            <a:gdLst/>
            <a:ahLst/>
            <a:cxnLst/>
            <a:rect l="l" t="t" r="r" b="b"/>
            <a:pathLst>
              <a:path w="4954644" h="4720424">
                <a:moveTo>
                  <a:pt x="0" y="0"/>
                </a:moveTo>
                <a:lnTo>
                  <a:pt x="4954643" y="0"/>
                </a:lnTo>
                <a:lnTo>
                  <a:pt x="4954643" y="4720424"/>
                </a:lnTo>
                <a:lnTo>
                  <a:pt x="0" y="4720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-452470" y="6431019"/>
            <a:ext cx="18730945" cy="335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8" lvl="1" indent="-496569" algn="l">
              <a:lnSpc>
                <a:spcPts val="6623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campaign will use multiple channels to reach its target audience and communicate its message effectively.</a:t>
            </a:r>
          </a:p>
          <a:p>
            <a:pPr marL="993138" lvl="1" indent="-496569" algn="l">
              <a:lnSpc>
                <a:spcPts val="6623"/>
              </a:lnSpc>
              <a:buFont typeface="Arial"/>
              <a:buChar char="•"/>
            </a:pPr>
            <a:r>
              <a:rPr lang="en-US" sz="45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main platforms used are Instagram,TikTok, and Facebook, as they are popular among the target audience.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93416" y="1058759"/>
            <a:ext cx="11167973" cy="856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311" lvl="1" indent="-425156" algn="l">
              <a:lnSpc>
                <a:spcPts val="6183"/>
              </a:lnSpc>
              <a:buFont typeface="Arial"/>
              <a:buChar char="•"/>
            </a:pPr>
            <a:r>
              <a:rPr lang="en-US" sz="39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Instagram will focus on visual designs and simple photos instead of short videos or reels , delivering messages like “Stop repeating; i</a:t>
            </a:r>
            <a:r>
              <a:rPr lang="en-US" sz="3938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will be your</a:t>
            </a:r>
            <a:r>
              <a:rPr lang="en-US" sz="39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reality.”</a:t>
            </a:r>
          </a:p>
          <a:p>
            <a:pPr marL="850311" lvl="1" indent="-425156" algn="l">
              <a:lnSpc>
                <a:spcPts val="6183"/>
              </a:lnSpc>
              <a:buFont typeface="Arial"/>
              <a:buChar char="•"/>
            </a:pPr>
            <a:r>
              <a:rPr lang="en-US" sz="39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supports reflection so that the audience remembers the message when they see similar ads again.</a:t>
            </a:r>
          </a:p>
          <a:p>
            <a:pPr marL="850311" lvl="1" indent="-425156" algn="l">
              <a:lnSpc>
                <a:spcPts val="6183"/>
              </a:lnSpc>
              <a:buFont typeface="Arial"/>
              <a:buChar char="•"/>
            </a:pPr>
            <a:r>
              <a:rPr lang="en-US" sz="393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Instagram will act as the campaign’s visual platform, encouraging users to share their experiences with repetitive advertising through comments and will reply to them.</a:t>
            </a:r>
          </a:p>
        </p:txBody>
      </p:sp>
      <p:sp>
        <p:nvSpPr>
          <p:cNvPr id="3" name="Freeform 3"/>
          <p:cNvSpPr/>
          <p:nvPr/>
        </p:nvSpPr>
        <p:spPr>
          <a:xfrm>
            <a:off x="736317" y="880183"/>
            <a:ext cx="6057099" cy="8732221"/>
          </a:xfrm>
          <a:custGeom>
            <a:avLst/>
            <a:gdLst/>
            <a:ahLst/>
            <a:cxnLst/>
            <a:rect l="l" t="t" r="r" b="b"/>
            <a:pathLst>
              <a:path w="6057099" h="8732221">
                <a:moveTo>
                  <a:pt x="0" y="0"/>
                </a:moveTo>
                <a:lnTo>
                  <a:pt x="6057099" y="0"/>
                </a:lnTo>
                <a:lnTo>
                  <a:pt x="6057099" y="8732222"/>
                </a:lnTo>
                <a:lnTo>
                  <a:pt x="0" y="87322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156" t="-288" r="-27866" b="-4973"/>
            </a:stretch>
          </a:blipFill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885" y="1028700"/>
            <a:ext cx="7420087" cy="8015603"/>
          </a:xfrm>
          <a:custGeom>
            <a:avLst/>
            <a:gdLst/>
            <a:ahLst/>
            <a:cxnLst/>
            <a:rect l="l" t="t" r="r" b="b"/>
            <a:pathLst>
              <a:path w="7420087" h="8015603">
                <a:moveTo>
                  <a:pt x="0" y="0"/>
                </a:moveTo>
                <a:lnTo>
                  <a:pt x="7420088" y="0"/>
                </a:lnTo>
                <a:lnTo>
                  <a:pt x="7420088" y="8015603"/>
                </a:lnTo>
                <a:lnTo>
                  <a:pt x="0" y="8015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0" r="-10016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8165973" y="1118849"/>
            <a:ext cx="9821512" cy="760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4992" lvl="1" indent="-417496" algn="l">
              <a:lnSpc>
                <a:spcPts val="6033"/>
              </a:lnSpc>
              <a:buFont typeface="Arial"/>
              <a:buChar char="•"/>
            </a:pPr>
            <a:r>
              <a:rPr lang="en-US" sz="38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TikTok will focus on short videos and interactive videos explaining how repetitive advertising affects the subconscious mind, using examples ads .”</a:t>
            </a:r>
          </a:p>
          <a:p>
            <a:pPr marL="834992" lvl="1" indent="-417496" algn="l">
              <a:lnSpc>
                <a:spcPts val="6033"/>
              </a:lnSpc>
              <a:buFont typeface="Arial"/>
              <a:buChar char="•"/>
            </a:pPr>
            <a:r>
              <a:rPr lang="en-US" sz="38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videos will help to explain how repetition shapes consumer behaviors and beliefs .</a:t>
            </a:r>
          </a:p>
          <a:p>
            <a:pPr marL="834992" lvl="1" indent="-417496" algn="l">
              <a:lnSpc>
                <a:spcPts val="6033"/>
              </a:lnSpc>
              <a:buFont typeface="Arial"/>
              <a:buChar char="•"/>
            </a:pPr>
            <a:r>
              <a:rPr lang="en-US" sz="386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TikTok will also support users to join and share their personal experiences, helping the campaign spread faster.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1538" y="2394102"/>
            <a:ext cx="14842863" cy="830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3080" lvl="1" indent="-386540" algn="l">
              <a:lnSpc>
                <a:spcPts val="5084"/>
              </a:lnSpc>
              <a:buFont typeface="Arial"/>
              <a:buChar char="•"/>
            </a:pPr>
            <a:r>
              <a:rPr lang="en-US" sz="358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 Problem:</a:t>
            </a:r>
            <a:r>
              <a:rPr lang="en-US" sz="358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Advertisers use tricks to influence our emotions and make us buy impulsively.</a:t>
            </a:r>
          </a:p>
          <a:p>
            <a:pPr algn="l">
              <a:lnSpc>
                <a:spcPts val="5084"/>
              </a:lnSpc>
            </a:pPr>
            <a:endParaRPr lang="en-US" sz="358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3080" lvl="1" indent="-386540" algn="l">
              <a:lnSpc>
                <a:spcPts val="5084"/>
              </a:lnSpc>
              <a:buFont typeface="Arial"/>
              <a:buChar char="•"/>
            </a:pPr>
            <a:r>
              <a:rPr lang="en-US" sz="358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Target Audience:</a:t>
            </a:r>
            <a:r>
              <a:rPr lang="en-US" sz="358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Young adults, especially social media users, who often buy without thinking.</a:t>
            </a:r>
          </a:p>
          <a:p>
            <a:pPr algn="l">
              <a:lnSpc>
                <a:spcPts val="5084"/>
              </a:lnSpc>
            </a:pPr>
            <a:endParaRPr lang="en-US" sz="358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3080" lvl="1" indent="-386540" algn="l">
              <a:lnSpc>
                <a:spcPts val="5084"/>
              </a:lnSpc>
              <a:buFont typeface="Arial"/>
              <a:buChar char="•"/>
            </a:pPr>
            <a:r>
              <a:rPr lang="en-US" sz="358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Goal</a:t>
            </a:r>
            <a:r>
              <a:rPr lang="en-US" sz="358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Raise awareness about these hidden techniques and help people make smarter choices.</a:t>
            </a:r>
          </a:p>
          <a:p>
            <a:pPr algn="l">
              <a:lnSpc>
                <a:spcPts val="5084"/>
              </a:lnSpc>
            </a:pPr>
            <a:endParaRPr lang="en-US" sz="358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73080" lvl="1" indent="-386540" algn="l">
              <a:lnSpc>
                <a:spcPts val="5084"/>
              </a:lnSpc>
              <a:buFont typeface="Arial"/>
              <a:buChar char="•"/>
            </a:pPr>
            <a:r>
              <a:rPr lang="en-US" sz="358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Solution:</a:t>
            </a:r>
            <a:r>
              <a:rPr lang="en-US" sz="358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“Wait 24 Hours Before Buying” Challenge encourages people to pause before purchasing, reducing impulsive decisions and increasing control.</a:t>
            </a:r>
          </a:p>
          <a:p>
            <a:pPr algn="l">
              <a:lnSpc>
                <a:spcPts val="5084"/>
              </a:lnSpc>
            </a:pPr>
            <a:endParaRPr lang="en-US" sz="358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242095" y="7976573"/>
            <a:ext cx="3055430" cy="2472352"/>
          </a:xfrm>
          <a:custGeom>
            <a:avLst/>
            <a:gdLst/>
            <a:ahLst/>
            <a:cxnLst/>
            <a:rect l="l" t="t" r="r" b="b"/>
            <a:pathLst>
              <a:path w="3055430" h="2472352">
                <a:moveTo>
                  <a:pt x="0" y="0"/>
                </a:moveTo>
                <a:lnTo>
                  <a:pt x="3055430" y="0"/>
                </a:lnTo>
                <a:lnTo>
                  <a:pt x="3055430" y="2472352"/>
                </a:lnTo>
                <a:lnTo>
                  <a:pt x="0" y="2472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TextBox 4"/>
          <p:cNvSpPr txBox="1"/>
          <p:nvPr/>
        </p:nvSpPr>
        <p:spPr>
          <a:xfrm>
            <a:off x="847725" y="981475"/>
            <a:ext cx="1522515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Introduction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882" y="1041536"/>
            <a:ext cx="5513860" cy="8632411"/>
          </a:xfrm>
          <a:custGeom>
            <a:avLst/>
            <a:gdLst/>
            <a:ahLst/>
            <a:cxnLst/>
            <a:rect l="l" t="t" r="r" b="b"/>
            <a:pathLst>
              <a:path w="5513860" h="8632411">
                <a:moveTo>
                  <a:pt x="0" y="0"/>
                </a:moveTo>
                <a:lnTo>
                  <a:pt x="5513860" y="0"/>
                </a:lnTo>
                <a:lnTo>
                  <a:pt x="5513860" y="8632411"/>
                </a:lnTo>
                <a:lnTo>
                  <a:pt x="0" y="8632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" t="-1972" r="-6323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5764529" y="2743033"/>
            <a:ext cx="12523471" cy="5124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1742" lvl="1" indent="-440871" algn="l">
              <a:lnSpc>
                <a:spcPts val="5799"/>
              </a:lnSpc>
              <a:buFont typeface="Arial"/>
              <a:buChar char="•"/>
            </a:pPr>
            <a:r>
              <a:rPr lang="en-US" sz="408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will combine posts, videos, and clips from other platforms to provide a deeper understanding of the campaign.</a:t>
            </a:r>
          </a:p>
          <a:p>
            <a:pPr algn="l">
              <a:lnSpc>
                <a:spcPts val="5799"/>
              </a:lnSpc>
            </a:pPr>
            <a:endParaRPr lang="en-US" sz="4084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81742" lvl="1" indent="-440871" algn="l">
              <a:lnSpc>
                <a:spcPts val="5799"/>
              </a:lnSpc>
              <a:buFont typeface="Arial"/>
              <a:buChar char="•"/>
            </a:pPr>
            <a:r>
              <a:rPr lang="en-US" sz="4084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Facebook will create groups and pages that will create a space for discussing how advertising repetition influences the subconscious mind.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8332" y="4011575"/>
            <a:ext cx="9436075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79"/>
              </a:lnSpc>
              <a:spcBef>
                <a:spcPct val="0"/>
              </a:spcBef>
            </a:pPr>
            <a:r>
              <a:rPr lang="en-US" sz="12399">
                <a:solidFill>
                  <a:srgbClr val="739393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Ethical  Analysis</a:t>
            </a:r>
            <a:r>
              <a:rPr lang="en-US" sz="12399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13736" y="2537354"/>
            <a:ext cx="7779008" cy="5212293"/>
          </a:xfrm>
          <a:custGeom>
            <a:avLst/>
            <a:gdLst/>
            <a:ahLst/>
            <a:cxnLst/>
            <a:rect l="l" t="t" r="r" b="b"/>
            <a:pathLst>
              <a:path w="7779008" h="5212293">
                <a:moveTo>
                  <a:pt x="0" y="0"/>
                </a:moveTo>
                <a:lnTo>
                  <a:pt x="7779008" y="0"/>
                </a:lnTo>
                <a:lnTo>
                  <a:pt x="7779008" y="5212292"/>
                </a:lnTo>
                <a:lnTo>
                  <a:pt x="0" y="5212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84" t="-4615" r="-3744" b="-4615"/>
            </a:stretch>
          </a:blipFill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73372" y="283091"/>
            <a:ext cx="3336126" cy="2626441"/>
          </a:xfrm>
          <a:custGeom>
            <a:avLst/>
            <a:gdLst/>
            <a:ahLst/>
            <a:cxnLst/>
            <a:rect l="l" t="t" r="r" b="b"/>
            <a:pathLst>
              <a:path w="3336126" h="2626441">
                <a:moveTo>
                  <a:pt x="0" y="0"/>
                </a:moveTo>
                <a:lnTo>
                  <a:pt x="3336126" y="0"/>
                </a:lnTo>
                <a:lnTo>
                  <a:pt x="3336126" y="2626441"/>
                </a:lnTo>
                <a:lnTo>
                  <a:pt x="0" y="26264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5728502" y="779942"/>
            <a:ext cx="6830995" cy="1374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  <a:spcBef>
                <a:spcPct val="0"/>
              </a:spcBef>
            </a:pPr>
            <a:r>
              <a:rPr lang="en-US" sz="8976">
                <a:solidFill>
                  <a:srgbClr val="80380E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Ethical  Analysis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815474" y="2331182"/>
            <a:ext cx="8105908" cy="1137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  <a:spcBef>
                <a:spcPct val="0"/>
              </a:spcBef>
            </a:pPr>
            <a:r>
              <a:rPr lang="en-US" sz="7368">
                <a:solidFill>
                  <a:srgbClr val="80380E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Equity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598082" y="3640281"/>
            <a:ext cx="18405182" cy="570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46575" lvl="1" indent="-673287" algn="ctr">
              <a:lnSpc>
                <a:spcPts val="7484"/>
              </a:lnSpc>
              <a:buFont typeface="Arial"/>
              <a:buChar char="•"/>
            </a:pPr>
            <a:r>
              <a:rPr lang="en-US" sz="623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sure the campaign is reachable to all audiences. </a:t>
            </a:r>
          </a:p>
          <a:p>
            <a:pPr marL="1346575" lvl="1" indent="-673287" algn="ctr">
              <a:lnSpc>
                <a:spcPts val="7484"/>
              </a:lnSpc>
              <a:buFont typeface="Arial"/>
              <a:buChar char="•"/>
            </a:pPr>
            <a:r>
              <a:rPr lang="en-US" sz="6237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Reach youth in different places such as cities and rural areas </a:t>
            </a:r>
          </a:p>
          <a:p>
            <a:pPr marL="1346575" lvl="1" indent="-673287" algn="ctr">
              <a:lnSpc>
                <a:spcPts val="7484"/>
              </a:lnSpc>
              <a:buFont typeface="Arial"/>
              <a:buChar char="•"/>
            </a:pPr>
            <a:r>
              <a:rPr lang="en-US" sz="6237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the platform that everyone can access </a:t>
            </a:r>
          </a:p>
          <a:p>
            <a:pPr marL="1346575" lvl="1" indent="-673287" algn="ctr">
              <a:lnSpc>
                <a:spcPts val="7484"/>
              </a:lnSpc>
              <a:buFont typeface="Arial"/>
              <a:buChar char="•"/>
            </a:pPr>
            <a:r>
              <a:rPr lang="en-US" sz="6237">
                <a:solidFill>
                  <a:srgbClr val="21212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Providing subtitles for people who struggles with hearing the problems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48" y="685019"/>
            <a:ext cx="758232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  <a:spcBef>
                <a:spcPct val="0"/>
              </a:spcBef>
            </a:pPr>
            <a:r>
              <a:rPr lang="en-US" sz="8976">
                <a:solidFill>
                  <a:srgbClr val="70170A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Cultural sensitivity</a:t>
            </a:r>
            <a:r>
              <a:rPr lang="en-US" sz="8976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194361" y="2424498"/>
            <a:ext cx="18482361" cy="666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81091" lvl="1" indent="-590545" algn="ctr">
              <a:lnSpc>
                <a:spcPts val="6564"/>
              </a:lnSpc>
              <a:buFont typeface="Arial"/>
              <a:buChar char="•"/>
            </a:pPr>
            <a:r>
              <a:rPr lang="en-US" sz="54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 the subconscious influence in a positive way not in a negative way </a:t>
            </a:r>
          </a:p>
          <a:p>
            <a:pPr marL="1181091" lvl="1" indent="-590545" algn="ctr">
              <a:lnSpc>
                <a:spcPts val="6564"/>
              </a:lnSpc>
              <a:buFont typeface="Arial"/>
              <a:buChar char="•"/>
            </a:pPr>
            <a:r>
              <a:rPr lang="en-US" sz="54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explaning that  advertisments  does not control the mind but it influences the mind</a:t>
            </a:r>
          </a:p>
          <a:p>
            <a:pPr marL="1181091" lvl="1" indent="-590545" algn="ctr">
              <a:lnSpc>
                <a:spcPts val="6564"/>
              </a:lnSpc>
              <a:buFont typeface="Arial"/>
              <a:buChar char="•"/>
            </a:pPr>
            <a:r>
              <a:rPr lang="en-US" sz="54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content that aligns with Egyptian culture. and avoid anything that is offensive and inappropriate </a:t>
            </a:r>
          </a:p>
          <a:p>
            <a:pPr marL="1181091" lvl="1" indent="-590545" algn="ctr">
              <a:lnSpc>
                <a:spcPts val="6564"/>
              </a:lnSpc>
              <a:buFont typeface="Arial"/>
              <a:buChar char="•"/>
            </a:pPr>
            <a:r>
              <a:rPr lang="en-US" sz="547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 simple and respectful language </a:t>
            </a:r>
          </a:p>
          <a:p>
            <a:pPr algn="ctr">
              <a:lnSpc>
                <a:spcPts val="6564"/>
              </a:lnSpc>
            </a:pPr>
            <a:endParaRPr lang="en-US" sz="547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48" y="685019"/>
            <a:ext cx="8150506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1"/>
              </a:lnSpc>
              <a:spcBef>
                <a:spcPct val="0"/>
              </a:spcBef>
            </a:pPr>
            <a:r>
              <a:rPr lang="en-US" sz="8976">
                <a:solidFill>
                  <a:srgbClr val="70170A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Un-intended effect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2764035"/>
            <a:ext cx="17325344" cy="576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22246" lvl="1" indent="-811123" algn="ctr">
              <a:lnSpc>
                <a:spcPts val="9016"/>
              </a:lnSpc>
              <a:buFont typeface="Arial"/>
              <a:buChar char="•"/>
            </a:pPr>
            <a:r>
              <a:rPr lang="en-US" sz="75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viewers may feel stressed about subconscious </a:t>
            </a:r>
          </a:p>
          <a:p>
            <a:pPr marL="1622246" lvl="1" indent="-811123" algn="ctr">
              <a:lnSpc>
                <a:spcPts val="9016"/>
              </a:lnSpc>
              <a:buFont typeface="Arial"/>
              <a:buChar char="•"/>
            </a:pPr>
            <a:r>
              <a:rPr lang="en-US" sz="75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message might be misunderstood</a:t>
            </a:r>
          </a:p>
          <a:p>
            <a:pPr marL="1622246" lvl="1" indent="-811123" algn="ctr">
              <a:lnSpc>
                <a:spcPts val="9016"/>
              </a:lnSpc>
              <a:buFont typeface="Arial"/>
              <a:buChar char="•"/>
            </a:pPr>
            <a:r>
              <a:rPr lang="en-US" sz="7513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 many warnings can make people afraid and stressed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02396" y="1019175"/>
            <a:ext cx="12683207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79"/>
              </a:lnSpc>
              <a:spcBef>
                <a:spcPct val="0"/>
              </a:spcBef>
            </a:pPr>
            <a:r>
              <a:rPr lang="en-US" sz="12399">
                <a:solidFill>
                  <a:srgbClr val="80380E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How we prevent this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3659225"/>
            <a:ext cx="18288000" cy="413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0555" lvl="1" indent="-580278" algn="l">
              <a:lnSpc>
                <a:spcPts val="6450"/>
              </a:lnSpc>
              <a:buFont typeface="Arial"/>
              <a:buChar char="•"/>
            </a:pPr>
            <a:r>
              <a:rPr lang="en-US" sz="5375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the campaign content with a small group before publishing the campaign </a:t>
            </a:r>
          </a:p>
          <a:p>
            <a:pPr marL="1160555" lvl="1" indent="-580278" algn="l">
              <a:lnSpc>
                <a:spcPts val="6450"/>
              </a:lnSpc>
              <a:buFont typeface="Arial"/>
              <a:buChar char="•"/>
            </a:pPr>
            <a:r>
              <a:rPr lang="en-US" sz="5375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Review content with media educators and psychologists.</a:t>
            </a:r>
          </a:p>
          <a:p>
            <a:pPr marL="1160555" lvl="1" indent="-580278" algn="l">
              <a:lnSpc>
                <a:spcPts val="6450"/>
              </a:lnSpc>
              <a:buFont typeface="Arial"/>
              <a:buChar char="•"/>
            </a:pPr>
            <a:r>
              <a:rPr lang="en-US" sz="5375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 any content that may cause misunderstanding or negative effect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4424" y="7042608"/>
            <a:ext cx="2747304" cy="934792"/>
          </a:xfrm>
          <a:custGeom>
            <a:avLst/>
            <a:gdLst/>
            <a:ahLst/>
            <a:cxnLst/>
            <a:rect l="l" t="t" r="r" b="b"/>
            <a:pathLst>
              <a:path w="2747304" h="934792">
                <a:moveTo>
                  <a:pt x="0" y="0"/>
                </a:moveTo>
                <a:lnTo>
                  <a:pt x="2747304" y="0"/>
                </a:lnTo>
                <a:lnTo>
                  <a:pt x="2747304" y="934792"/>
                </a:lnTo>
                <a:lnTo>
                  <a:pt x="0" y="934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>
            <a:off x="13483738" y="5324990"/>
            <a:ext cx="3383302" cy="2826268"/>
          </a:xfrm>
          <a:custGeom>
            <a:avLst/>
            <a:gdLst/>
            <a:ahLst/>
            <a:cxnLst/>
            <a:rect l="l" t="t" r="r" b="b"/>
            <a:pathLst>
              <a:path w="3383302" h="2826268">
                <a:moveTo>
                  <a:pt x="0" y="0"/>
                </a:moveTo>
                <a:lnTo>
                  <a:pt x="3383302" y="0"/>
                </a:lnTo>
                <a:lnTo>
                  <a:pt x="3383302" y="2826268"/>
                </a:lnTo>
                <a:lnTo>
                  <a:pt x="0" y="2826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Freeform 4"/>
          <p:cNvSpPr/>
          <p:nvPr/>
        </p:nvSpPr>
        <p:spPr>
          <a:xfrm>
            <a:off x="7525422" y="749638"/>
            <a:ext cx="1740166" cy="1740166"/>
          </a:xfrm>
          <a:custGeom>
            <a:avLst/>
            <a:gdLst/>
            <a:ahLst/>
            <a:cxnLst/>
            <a:rect l="l" t="t" r="r" b="b"/>
            <a:pathLst>
              <a:path w="1740166" h="1740166">
                <a:moveTo>
                  <a:pt x="0" y="0"/>
                </a:moveTo>
                <a:lnTo>
                  <a:pt x="1740166" y="0"/>
                </a:lnTo>
                <a:lnTo>
                  <a:pt x="1740166" y="1740166"/>
                </a:lnTo>
                <a:lnTo>
                  <a:pt x="0" y="17401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5" name="Freeform 5"/>
          <p:cNvSpPr/>
          <p:nvPr/>
        </p:nvSpPr>
        <p:spPr>
          <a:xfrm>
            <a:off x="8594175" y="2489804"/>
            <a:ext cx="6152922" cy="5862380"/>
          </a:xfrm>
          <a:custGeom>
            <a:avLst/>
            <a:gdLst/>
            <a:ahLst/>
            <a:cxnLst/>
            <a:rect l="l" t="t" r="r" b="b"/>
            <a:pathLst>
              <a:path w="6152922" h="5862380">
                <a:moveTo>
                  <a:pt x="0" y="0"/>
                </a:moveTo>
                <a:lnTo>
                  <a:pt x="6152922" y="0"/>
                </a:lnTo>
                <a:lnTo>
                  <a:pt x="6152922" y="5862380"/>
                </a:lnTo>
                <a:lnTo>
                  <a:pt x="0" y="5862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6" name="Freeform 6"/>
          <p:cNvSpPr/>
          <p:nvPr/>
        </p:nvSpPr>
        <p:spPr>
          <a:xfrm>
            <a:off x="9989470" y="1883902"/>
            <a:ext cx="1337222" cy="939320"/>
          </a:xfrm>
          <a:custGeom>
            <a:avLst/>
            <a:gdLst/>
            <a:ahLst/>
            <a:cxnLst/>
            <a:rect l="l" t="t" r="r" b="b"/>
            <a:pathLst>
              <a:path w="1337222" h="939320">
                <a:moveTo>
                  <a:pt x="0" y="0"/>
                </a:moveTo>
                <a:lnTo>
                  <a:pt x="1337222" y="0"/>
                </a:lnTo>
                <a:lnTo>
                  <a:pt x="1337222" y="939320"/>
                </a:lnTo>
                <a:lnTo>
                  <a:pt x="0" y="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7" name="Freeform 7"/>
          <p:cNvSpPr/>
          <p:nvPr/>
        </p:nvSpPr>
        <p:spPr>
          <a:xfrm>
            <a:off x="13795236" y="1337418"/>
            <a:ext cx="1280148" cy="825308"/>
          </a:xfrm>
          <a:custGeom>
            <a:avLst/>
            <a:gdLst/>
            <a:ahLst/>
            <a:cxnLst/>
            <a:rect l="l" t="t" r="r" b="b"/>
            <a:pathLst>
              <a:path w="1280148" h="825308">
                <a:moveTo>
                  <a:pt x="0" y="0"/>
                </a:moveTo>
                <a:lnTo>
                  <a:pt x="1280148" y="0"/>
                </a:lnTo>
                <a:lnTo>
                  <a:pt x="1280148" y="825308"/>
                </a:lnTo>
                <a:lnTo>
                  <a:pt x="0" y="8253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8" name="Freeform 8"/>
          <p:cNvSpPr/>
          <p:nvPr/>
        </p:nvSpPr>
        <p:spPr>
          <a:xfrm>
            <a:off x="15037300" y="2794304"/>
            <a:ext cx="1416050" cy="1070264"/>
          </a:xfrm>
          <a:custGeom>
            <a:avLst/>
            <a:gdLst/>
            <a:ahLst/>
            <a:cxnLst/>
            <a:rect l="l" t="t" r="r" b="b"/>
            <a:pathLst>
              <a:path w="1416050" h="1070264">
                <a:moveTo>
                  <a:pt x="0" y="0"/>
                </a:moveTo>
                <a:lnTo>
                  <a:pt x="1416050" y="0"/>
                </a:lnTo>
                <a:lnTo>
                  <a:pt x="1416050" y="1070264"/>
                </a:lnTo>
                <a:lnTo>
                  <a:pt x="0" y="10702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9" name="Freeform 9"/>
          <p:cNvSpPr/>
          <p:nvPr/>
        </p:nvSpPr>
        <p:spPr>
          <a:xfrm>
            <a:off x="12050546" y="1205180"/>
            <a:ext cx="829106" cy="829106"/>
          </a:xfrm>
          <a:custGeom>
            <a:avLst/>
            <a:gdLst/>
            <a:ahLst/>
            <a:cxnLst/>
            <a:rect l="l" t="t" r="r" b="b"/>
            <a:pathLst>
              <a:path w="829106" h="829106">
                <a:moveTo>
                  <a:pt x="0" y="0"/>
                </a:moveTo>
                <a:lnTo>
                  <a:pt x="829106" y="0"/>
                </a:lnTo>
                <a:lnTo>
                  <a:pt x="829106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grpSp>
        <p:nvGrpSpPr>
          <p:cNvPr id="10" name="Group 10"/>
          <p:cNvGrpSpPr/>
          <p:nvPr/>
        </p:nvGrpSpPr>
        <p:grpSpPr>
          <a:xfrm>
            <a:off x="15815850" y="4292856"/>
            <a:ext cx="1032138" cy="1032138"/>
            <a:chOff x="0" y="0"/>
            <a:chExt cx="1376184" cy="13761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6172" cy="1376045"/>
            </a:xfrm>
            <a:custGeom>
              <a:avLst/>
              <a:gdLst/>
              <a:ahLst/>
              <a:cxnLst/>
              <a:rect l="l" t="t" r="r" b="b"/>
              <a:pathLst>
                <a:path w="1376172" h="1376045">
                  <a:moveTo>
                    <a:pt x="540512" y="0"/>
                  </a:moveTo>
                  <a:lnTo>
                    <a:pt x="526542" y="373380"/>
                  </a:lnTo>
                  <a:lnTo>
                    <a:pt x="217297" y="164338"/>
                  </a:lnTo>
                  <a:lnTo>
                    <a:pt x="392684" y="495808"/>
                  </a:lnTo>
                  <a:lnTo>
                    <a:pt x="16764" y="470789"/>
                  </a:lnTo>
                  <a:lnTo>
                    <a:pt x="337185" y="668528"/>
                  </a:lnTo>
                  <a:lnTo>
                    <a:pt x="0" y="832993"/>
                  </a:lnTo>
                  <a:lnTo>
                    <a:pt x="373380" y="846836"/>
                  </a:lnTo>
                  <a:lnTo>
                    <a:pt x="164465" y="1158875"/>
                  </a:lnTo>
                  <a:lnTo>
                    <a:pt x="495935" y="983234"/>
                  </a:lnTo>
                  <a:lnTo>
                    <a:pt x="470789" y="1356614"/>
                  </a:lnTo>
                  <a:lnTo>
                    <a:pt x="668655" y="1038987"/>
                  </a:lnTo>
                  <a:lnTo>
                    <a:pt x="832993" y="1376045"/>
                  </a:lnTo>
                  <a:lnTo>
                    <a:pt x="846836" y="999998"/>
                  </a:lnTo>
                  <a:lnTo>
                    <a:pt x="1158875" y="1209040"/>
                  </a:lnTo>
                  <a:lnTo>
                    <a:pt x="983488" y="877316"/>
                  </a:lnTo>
                  <a:lnTo>
                    <a:pt x="1356614" y="905129"/>
                  </a:lnTo>
                  <a:lnTo>
                    <a:pt x="1039114" y="704850"/>
                  </a:lnTo>
                  <a:lnTo>
                    <a:pt x="1376172" y="540385"/>
                  </a:lnTo>
                  <a:lnTo>
                    <a:pt x="1000125" y="526542"/>
                  </a:lnTo>
                  <a:lnTo>
                    <a:pt x="1209040" y="217297"/>
                  </a:lnTo>
                  <a:lnTo>
                    <a:pt x="877570" y="392811"/>
                  </a:lnTo>
                  <a:lnTo>
                    <a:pt x="905383" y="16764"/>
                  </a:lnTo>
                  <a:lnTo>
                    <a:pt x="704850" y="334391"/>
                  </a:lnTo>
                  <a:lnTo>
                    <a:pt x="540512" y="0"/>
                  </a:lnTo>
                  <a:close/>
                </a:path>
              </a:pathLst>
            </a:custGeom>
            <a:solidFill>
              <a:srgbClr val="2D48B9"/>
            </a:solidFill>
          </p:spPr>
          <p:txBody>
            <a:bodyPr/>
            <a:lstStyle/>
            <a:p>
              <a:endParaRPr lang="en-EG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376184" cy="13761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333333"/>
                  </a:solidFill>
                  <a:latin typeface="DM Sans"/>
                  <a:ea typeface="DM Sans"/>
                  <a:cs typeface="DM Sans"/>
                  <a:sym typeface="DM Sans"/>
                </a:rPr>
                <a:t>%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25332" y="4162425"/>
            <a:ext cx="6100090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79"/>
              </a:lnSpc>
            </a:pPr>
            <a:r>
              <a:rPr lang="en-US" sz="12399">
                <a:solidFill>
                  <a:srgbClr val="333333"/>
                </a:solidFill>
                <a:latin typeface="Arimo"/>
                <a:ea typeface="Arimo"/>
                <a:cs typeface="Arimo"/>
                <a:sym typeface="Arimo"/>
              </a:rPr>
              <a:t>Thanks!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8696" y="1283337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4486184" y="6648450"/>
            <a:ext cx="9555916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0"/>
              </a:lnSpc>
            </a:pPr>
            <a:r>
              <a:rPr lang="en-US" sz="17000" spc="799">
                <a:solidFill>
                  <a:srgbClr val="000000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Objectives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2266" y="7692862"/>
            <a:ext cx="3122312" cy="2333218"/>
          </a:xfrm>
          <a:custGeom>
            <a:avLst/>
            <a:gdLst/>
            <a:ahLst/>
            <a:cxnLst/>
            <a:rect l="l" t="t" r="r" b="b"/>
            <a:pathLst>
              <a:path w="3122312" h="2333218">
                <a:moveTo>
                  <a:pt x="0" y="0"/>
                </a:moveTo>
                <a:lnTo>
                  <a:pt x="3122312" y="0"/>
                </a:lnTo>
                <a:lnTo>
                  <a:pt x="3122312" y="2333219"/>
                </a:lnTo>
                <a:lnTo>
                  <a:pt x="0" y="233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-29826" y="8321309"/>
            <a:ext cx="15973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5700" y="2625562"/>
            <a:ext cx="158136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Increase young adults’ awareness by 10% about the techniques advertisers use to trick buyers through short videos shared on social media platforms within 6 weeks.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5700" y="4514850"/>
            <a:ext cx="1453937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Encourage 30% of young adults to question an ad before making a purchase decision after being exposed to campaign content within 2 months.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93325" y="6278400"/>
            <a:ext cx="1474700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6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Reduce 15% of impulsive buyer behavior by educating them to think about their needs before buying decisions through educated content that the campaign shares within 3 months.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65925" y="6645112"/>
            <a:ext cx="15973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0" y="2628381"/>
            <a:ext cx="14449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DB0D1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65925" y="4635337"/>
            <a:ext cx="15973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>
                <a:solidFill>
                  <a:srgbClr val="E10613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1425" y="556694"/>
            <a:ext cx="1522515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7999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Objectives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5700" y="8518444"/>
            <a:ext cx="1310030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Encourage 25% of young adults to participate in a campaign online challenge “ wait 24 hours before buying” within 10 weeks.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7935" y="4287493"/>
            <a:ext cx="12391179" cy="5999507"/>
          </a:xfrm>
          <a:custGeom>
            <a:avLst/>
            <a:gdLst/>
            <a:ahLst/>
            <a:cxnLst/>
            <a:rect l="l" t="t" r="r" b="b"/>
            <a:pathLst>
              <a:path w="12391179" h="5999507">
                <a:moveTo>
                  <a:pt x="0" y="0"/>
                </a:moveTo>
                <a:lnTo>
                  <a:pt x="12391180" y="0"/>
                </a:lnTo>
                <a:lnTo>
                  <a:pt x="12391180" y="5999507"/>
                </a:lnTo>
                <a:lnTo>
                  <a:pt x="0" y="5999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604" b="-13421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3" name="TextBox 3"/>
          <p:cNvSpPr txBox="1"/>
          <p:nvPr/>
        </p:nvSpPr>
        <p:spPr>
          <a:xfrm>
            <a:off x="3667174" y="1594982"/>
            <a:ext cx="10972702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1"/>
              </a:lnSpc>
            </a:pPr>
            <a:r>
              <a:rPr lang="en-US" sz="8034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Theory related campaign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288" y="477515"/>
            <a:ext cx="10702083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5"/>
              </a:lnSpc>
            </a:pPr>
            <a:r>
              <a:rPr lang="en-US" sz="5279">
                <a:solidFill>
                  <a:srgbClr val="2D48B9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 </a:t>
            </a:r>
          </a:p>
          <a:p>
            <a:pPr algn="ctr">
              <a:lnSpc>
                <a:spcPts val="6335"/>
              </a:lnSpc>
            </a:pPr>
            <a:endParaRPr lang="en-US" sz="5279">
              <a:solidFill>
                <a:srgbClr val="2D48B9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  <a:p>
            <a:pPr algn="l">
              <a:lnSpc>
                <a:spcPts val="6335"/>
              </a:lnSpc>
            </a:pPr>
            <a:r>
              <a:rPr lang="en-US" sz="5279">
                <a:solidFill>
                  <a:srgbClr val="2D48B9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Social cognitive theory</a:t>
            </a:r>
          </a:p>
          <a:p>
            <a:pPr algn="l">
              <a:lnSpc>
                <a:spcPts val="6335"/>
              </a:lnSpc>
            </a:pPr>
            <a:endParaRPr lang="en-US" sz="5279">
              <a:solidFill>
                <a:srgbClr val="2D48B9"/>
              </a:solidFill>
              <a:latin typeface="Futura Display"/>
              <a:ea typeface="Futura Display"/>
              <a:cs typeface="Futura Display"/>
              <a:sym typeface="Futura Display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96465" y="740074"/>
            <a:ext cx="779680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9"/>
              </a:lnSpc>
              <a:spcBef>
                <a:spcPct val="0"/>
              </a:spcBef>
            </a:pPr>
            <a:r>
              <a:rPr lang="en-US" sz="6699">
                <a:solidFill>
                  <a:srgbClr val="DB0D14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Theory related campaign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288" y="3489903"/>
            <a:ext cx="14097704" cy="688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918" lvl="1" indent="-392959" algn="l">
              <a:lnSpc>
                <a:spcPts val="4368"/>
              </a:lnSpc>
              <a:buFont typeface="Arial"/>
              <a:buChar char="•"/>
            </a:pPr>
            <a:r>
              <a:rPr lang="en-US" sz="36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theory shows that the advertisements do not show only us the product; they also affect consumers’ minds.</a:t>
            </a:r>
          </a:p>
          <a:p>
            <a:pPr algn="l">
              <a:lnSpc>
                <a:spcPts val="4368"/>
              </a:lnSpc>
              <a:spcBef>
                <a:spcPct val="0"/>
              </a:spcBef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5918" lvl="1" indent="-392959" algn="l">
              <a:lnSpc>
                <a:spcPts val="4368"/>
              </a:lnSpc>
              <a:buFont typeface="Arial"/>
              <a:buChar char="•"/>
            </a:pPr>
            <a:r>
              <a:rPr lang="en-US" sz="36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the consumer sees an ad many times , they might copy behaviors without noticing </a:t>
            </a:r>
          </a:p>
          <a:p>
            <a:pPr algn="l">
              <a:lnSpc>
                <a:spcPts val="4368"/>
              </a:lnSpc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5918" lvl="1" indent="-392959" algn="l">
              <a:lnSpc>
                <a:spcPts val="4368"/>
              </a:lnSpc>
              <a:buFont typeface="Arial"/>
              <a:buChar char="•"/>
            </a:pPr>
            <a:r>
              <a:rPr lang="en-US" sz="36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Ads shape the consumer lifestyle by influencing their choices or their way of purchasing.</a:t>
            </a:r>
          </a:p>
          <a:p>
            <a:pPr algn="l">
              <a:lnSpc>
                <a:spcPts val="4368"/>
              </a:lnSpc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5918" lvl="1" indent="-392959" algn="l">
              <a:lnSpc>
                <a:spcPts val="4368"/>
              </a:lnSpc>
              <a:buFont typeface="Arial"/>
              <a:buChar char="•"/>
            </a:pPr>
            <a:r>
              <a:rPr lang="en-US" sz="36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How ads can slowly change people’s values and social habits</a:t>
            </a:r>
          </a:p>
          <a:p>
            <a:pPr algn="l">
              <a:lnSpc>
                <a:spcPts val="4368"/>
              </a:lnSpc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136"/>
              </a:lnSpc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136"/>
              </a:lnSpc>
              <a:spcBef>
                <a:spcPct val="0"/>
              </a:spcBef>
            </a:pPr>
            <a:endParaRPr lang="en-US" sz="364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96744" y="6826831"/>
            <a:ext cx="6204309" cy="3977121"/>
          </a:xfrm>
          <a:custGeom>
            <a:avLst/>
            <a:gdLst/>
            <a:ahLst/>
            <a:cxnLst/>
            <a:rect l="l" t="t" r="r" b="b"/>
            <a:pathLst>
              <a:path w="6204309" h="3977121">
                <a:moveTo>
                  <a:pt x="0" y="0"/>
                </a:moveTo>
                <a:lnTo>
                  <a:pt x="6204309" y="0"/>
                </a:lnTo>
                <a:lnTo>
                  <a:pt x="6204309" y="3977121"/>
                </a:lnTo>
                <a:lnTo>
                  <a:pt x="0" y="3977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147903"/>
            <a:ext cx="17467927" cy="489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7117" lvl="1" indent="-433559" algn="l">
              <a:lnSpc>
                <a:spcPts val="4819"/>
              </a:lnSpc>
              <a:buFont typeface="Arial"/>
              <a:buChar char="•"/>
            </a:pPr>
            <a:r>
              <a:rPr lang="en-US" sz="4016">
                <a:solidFill>
                  <a:srgbClr val="0E2A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Focuses on how advertisements can influence consumer attitude.</a:t>
            </a:r>
          </a:p>
          <a:p>
            <a:pPr algn="ctr">
              <a:lnSpc>
                <a:spcPts val="4819"/>
              </a:lnSpc>
            </a:pPr>
            <a:endParaRPr lang="en-US" sz="4016">
              <a:solidFill>
                <a:srgbClr val="0E2A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67117" lvl="1" indent="-433559" algn="l">
              <a:lnSpc>
                <a:spcPts val="4819"/>
              </a:lnSpc>
              <a:buFont typeface="Arial"/>
              <a:buChar char="•"/>
            </a:pPr>
            <a:r>
              <a:rPr lang="en-US" sz="4016">
                <a:solidFill>
                  <a:srgbClr val="0E2A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Shows that “Self-driven” decisions is an effect of advertisements.</a:t>
            </a:r>
          </a:p>
          <a:p>
            <a:pPr algn="ctr">
              <a:lnSpc>
                <a:spcPts val="4819"/>
              </a:lnSpc>
            </a:pPr>
            <a:endParaRPr lang="en-US" sz="4016">
              <a:solidFill>
                <a:srgbClr val="0E2A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67117" lvl="1" indent="-433559" algn="l">
              <a:lnSpc>
                <a:spcPts val="4819"/>
              </a:lnSpc>
              <a:buFont typeface="Arial"/>
              <a:buChar char="•"/>
            </a:pPr>
            <a:r>
              <a:rPr lang="en-US" sz="4016">
                <a:solidFill>
                  <a:srgbClr val="0E2A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theories are highly related, and explains the power  of advertisement in connecting  emotions, and beliefs subconsciously</a:t>
            </a:r>
          </a:p>
          <a:p>
            <a:pPr algn="ctr">
              <a:lnSpc>
                <a:spcPts val="4819"/>
              </a:lnSpc>
            </a:pPr>
            <a:endParaRPr lang="en-US" sz="4016">
              <a:solidFill>
                <a:srgbClr val="0E2A4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67117" lvl="1" indent="-433559" algn="l">
              <a:lnSpc>
                <a:spcPts val="4819"/>
              </a:lnSpc>
              <a:buFont typeface="Arial"/>
              <a:buChar char="•"/>
            </a:pPr>
            <a:r>
              <a:rPr lang="en-US" sz="4016">
                <a:solidFill>
                  <a:srgbClr val="0E2A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Subconsciously, ads can create emotional alignment with certain social values.</a:t>
            </a:r>
          </a:p>
        </p:txBody>
      </p:sp>
      <p:sp>
        <p:nvSpPr>
          <p:cNvPr id="3" name="Freeform 3"/>
          <p:cNvSpPr/>
          <p:nvPr/>
        </p:nvSpPr>
        <p:spPr>
          <a:xfrm>
            <a:off x="15552412" y="0"/>
            <a:ext cx="2924626" cy="2371318"/>
          </a:xfrm>
          <a:custGeom>
            <a:avLst/>
            <a:gdLst/>
            <a:ahLst/>
            <a:cxnLst/>
            <a:rect l="l" t="t" r="r" b="b"/>
            <a:pathLst>
              <a:path w="2924626" h="2371318">
                <a:moveTo>
                  <a:pt x="0" y="0"/>
                </a:moveTo>
                <a:lnTo>
                  <a:pt x="2924626" y="0"/>
                </a:lnTo>
                <a:lnTo>
                  <a:pt x="2924626" y="2371318"/>
                </a:lnTo>
                <a:lnTo>
                  <a:pt x="0" y="2371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TextBox 4"/>
          <p:cNvSpPr txBox="1"/>
          <p:nvPr/>
        </p:nvSpPr>
        <p:spPr>
          <a:xfrm>
            <a:off x="981075" y="1361706"/>
            <a:ext cx="7943557" cy="990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3"/>
              </a:lnSpc>
              <a:spcBef>
                <a:spcPct val="0"/>
              </a:spcBef>
            </a:pPr>
            <a:r>
              <a:rPr lang="en-US" sz="6002">
                <a:solidFill>
                  <a:srgbClr val="2D48B9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Theory planned behaviour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239">
            <a:off x="1429823" y="9327820"/>
            <a:ext cx="15447798" cy="0"/>
          </a:xfrm>
          <a:prstGeom prst="line">
            <a:avLst/>
          </a:prstGeom>
          <a:ln w="9525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EG"/>
          </a:p>
        </p:txBody>
      </p:sp>
      <p:sp>
        <p:nvSpPr>
          <p:cNvPr id="3" name="Freeform 3"/>
          <p:cNvSpPr/>
          <p:nvPr/>
        </p:nvSpPr>
        <p:spPr>
          <a:xfrm>
            <a:off x="8988578" y="1749357"/>
            <a:ext cx="8999071" cy="6115859"/>
          </a:xfrm>
          <a:custGeom>
            <a:avLst/>
            <a:gdLst/>
            <a:ahLst/>
            <a:cxnLst/>
            <a:rect l="l" t="t" r="r" b="b"/>
            <a:pathLst>
              <a:path w="8999071" h="6115859">
                <a:moveTo>
                  <a:pt x="0" y="0"/>
                </a:moveTo>
                <a:lnTo>
                  <a:pt x="8999071" y="0"/>
                </a:lnTo>
                <a:lnTo>
                  <a:pt x="8999071" y="6115859"/>
                </a:lnTo>
                <a:lnTo>
                  <a:pt x="0" y="6115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2" r="-1002"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4" name="Freeform 4"/>
          <p:cNvSpPr/>
          <p:nvPr/>
        </p:nvSpPr>
        <p:spPr>
          <a:xfrm>
            <a:off x="1019175" y="7883451"/>
            <a:ext cx="1711270" cy="1649561"/>
          </a:xfrm>
          <a:custGeom>
            <a:avLst/>
            <a:gdLst/>
            <a:ahLst/>
            <a:cxnLst/>
            <a:rect l="l" t="t" r="r" b="b"/>
            <a:pathLst>
              <a:path w="1711270" h="1649561">
                <a:moveTo>
                  <a:pt x="0" y="0"/>
                </a:moveTo>
                <a:lnTo>
                  <a:pt x="1711270" y="0"/>
                </a:lnTo>
                <a:lnTo>
                  <a:pt x="1711270" y="1649561"/>
                </a:lnTo>
                <a:lnTo>
                  <a:pt x="0" y="16495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G"/>
          </a:p>
        </p:txBody>
      </p:sp>
      <p:sp>
        <p:nvSpPr>
          <p:cNvPr id="5" name="TextBox 5"/>
          <p:cNvSpPr txBox="1"/>
          <p:nvPr/>
        </p:nvSpPr>
        <p:spPr>
          <a:xfrm>
            <a:off x="-490552" y="3305175"/>
            <a:ext cx="10208561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E10613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Past campaigns 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E10613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about</a:t>
            </a:r>
          </a:p>
          <a:p>
            <a:pPr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E10613"/>
                </a:solidFill>
                <a:latin typeface="Futura Display"/>
                <a:ea typeface="Futura Display"/>
                <a:cs typeface="Futura Display"/>
                <a:sym typeface="Futura Display"/>
              </a:rPr>
              <a:t> ad influence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1342</Words>
  <Application>Microsoft Macintosh PowerPoint</Application>
  <PresentationFormat>Custom</PresentationFormat>
  <Paragraphs>262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Coco Gothic</vt:lpstr>
      <vt:lpstr>Bernoru</vt:lpstr>
      <vt:lpstr>Calibri</vt:lpstr>
      <vt:lpstr>Times New Roman Bold</vt:lpstr>
      <vt:lpstr>Arimo</vt:lpstr>
      <vt:lpstr>Futura Display</vt:lpstr>
      <vt:lpstr>League Gothic</vt:lpstr>
      <vt:lpstr>Arial</vt:lpstr>
      <vt:lpstr>Times New Roman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Shopping Cart Theme for Business by Slidesgo.pptx</dc:title>
  <cp:lastModifiedBy>hanin230756</cp:lastModifiedBy>
  <cp:revision>2</cp:revision>
  <dcterms:created xsi:type="dcterms:W3CDTF">2006-08-16T00:00:00Z</dcterms:created>
  <dcterms:modified xsi:type="dcterms:W3CDTF">2026-03-17T17:31:07Z</dcterms:modified>
  <dc:identifier>DAG3kJdcxJw</dc:identifier>
</cp:coreProperties>
</file>